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300" r:id="rId11"/>
    <p:sldId id="302" r:id="rId12"/>
    <p:sldId id="301" r:id="rId13"/>
    <p:sldId id="295" r:id="rId14"/>
    <p:sldId id="296" r:id="rId15"/>
    <p:sldId id="297" r:id="rId16"/>
    <p:sldId id="298" r:id="rId17"/>
    <p:sldId id="263" r:id="rId18"/>
    <p:sldId id="280" r:id="rId19"/>
    <p:sldId id="262" r:id="rId20"/>
    <p:sldId id="261" r:id="rId21"/>
    <p:sldId id="281" r:id="rId22"/>
    <p:sldId id="282" r:id="rId23"/>
    <p:sldId id="283" r:id="rId24"/>
    <p:sldId id="260" r:id="rId25"/>
    <p:sldId id="284" r:id="rId26"/>
    <p:sldId id="285" r:id="rId27"/>
    <p:sldId id="286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2" r:id="rId36"/>
    <p:sldId id="310" r:id="rId37"/>
    <p:sldId id="314" r:id="rId38"/>
    <p:sldId id="315" r:id="rId39"/>
    <p:sldId id="316" r:id="rId40"/>
    <p:sldId id="317" r:id="rId41"/>
    <p:sldId id="318" r:id="rId42"/>
  </p:sldIdLst>
  <p:sldSz cx="9144000" cy="6858000" type="screen4x3"/>
  <p:notesSz cx="6858000" cy="9144000"/>
  <p:defaultTextStyle>
    <a:defPPr>
      <a:defRPr lang="pl-PL"/>
    </a:defPPr>
    <a:lvl1pPr algn="ctr" rtl="0" fontAlgn="base">
      <a:lnSpc>
        <a:spcPct val="110000"/>
      </a:lnSpc>
      <a:spcBef>
        <a:spcPct val="70000"/>
      </a:spcBef>
      <a:spcAft>
        <a:spcPct val="0"/>
      </a:spcAft>
      <a:buFont typeface="Wingdings" pitchFamily="2" charset="2"/>
      <a:buChar char="Ø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lnSpc>
        <a:spcPct val="110000"/>
      </a:lnSpc>
      <a:spcBef>
        <a:spcPct val="70000"/>
      </a:spcBef>
      <a:spcAft>
        <a:spcPct val="0"/>
      </a:spcAft>
      <a:buFont typeface="Wingdings" pitchFamily="2" charset="2"/>
      <a:buChar char="Ø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lnSpc>
        <a:spcPct val="110000"/>
      </a:lnSpc>
      <a:spcBef>
        <a:spcPct val="70000"/>
      </a:spcBef>
      <a:spcAft>
        <a:spcPct val="0"/>
      </a:spcAft>
      <a:buFont typeface="Wingdings" pitchFamily="2" charset="2"/>
      <a:buChar char="Ø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lnSpc>
        <a:spcPct val="110000"/>
      </a:lnSpc>
      <a:spcBef>
        <a:spcPct val="70000"/>
      </a:spcBef>
      <a:spcAft>
        <a:spcPct val="0"/>
      </a:spcAft>
      <a:buFont typeface="Wingdings" pitchFamily="2" charset="2"/>
      <a:buChar char="Ø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lnSpc>
        <a:spcPct val="110000"/>
      </a:lnSpc>
      <a:spcBef>
        <a:spcPct val="70000"/>
      </a:spcBef>
      <a:spcAft>
        <a:spcPct val="0"/>
      </a:spcAft>
      <a:buFont typeface="Wingdings" pitchFamily="2" charset="2"/>
      <a:buChar char="Ø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B80B"/>
    <a:srgbClr val="0033CC"/>
    <a:srgbClr val="3399FF"/>
    <a:srgbClr val="003399"/>
    <a:srgbClr val="003DB8"/>
    <a:srgbClr val="BFE7FD"/>
    <a:srgbClr val="993300"/>
    <a:srgbClr val="00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581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0.xlsx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8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9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6"/>
  <c:chart>
    <c:plotArea>
      <c:layout>
        <c:manualLayout>
          <c:layoutTarget val="inner"/>
          <c:xMode val="edge"/>
          <c:yMode val="edge"/>
          <c:x val="7.4459288103735186E-2"/>
          <c:y val="3.3798213054481462E-2"/>
          <c:w val="0.90241522494657367"/>
          <c:h val="0.76197460539860051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ankieta zdn.21.10.2009</c:v>
                </c:pt>
              </c:strCache>
            </c:strRef>
          </c:tx>
          <c:cat>
            <c:strRef>
              <c:f>Arkusz1!$A$2:$A$6</c:f>
              <c:strCache>
                <c:ptCount val="5"/>
                <c:pt idx="0">
                  <c:v>liczba uczniów</c:v>
                </c:pt>
                <c:pt idx="1">
                  <c:v>szkoła podstawowa</c:v>
                </c:pt>
                <c:pt idx="2">
                  <c:v>gimnazjum</c:v>
                </c:pt>
                <c:pt idx="3">
                  <c:v>dziewczęta </c:v>
                </c:pt>
                <c:pt idx="4">
                  <c:v>chłopcy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308</c:v>
                </c:pt>
                <c:pt idx="1">
                  <c:v>198</c:v>
                </c:pt>
                <c:pt idx="2">
                  <c:v>110</c:v>
                </c:pt>
                <c:pt idx="3">
                  <c:v>164</c:v>
                </c:pt>
                <c:pt idx="4">
                  <c:v>144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ankieta z dn.12.04.2010</c:v>
                </c:pt>
              </c:strCache>
            </c:strRef>
          </c:tx>
          <c:cat>
            <c:strRef>
              <c:f>Arkusz1!$A$2:$A$6</c:f>
              <c:strCache>
                <c:ptCount val="5"/>
                <c:pt idx="0">
                  <c:v>liczba uczniów</c:v>
                </c:pt>
                <c:pt idx="1">
                  <c:v>szkoła podstawowa</c:v>
                </c:pt>
                <c:pt idx="2">
                  <c:v>gimnazjum</c:v>
                </c:pt>
                <c:pt idx="3">
                  <c:v>dziewczęta </c:v>
                </c:pt>
                <c:pt idx="4">
                  <c:v>chłopcy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311</c:v>
                </c:pt>
                <c:pt idx="1">
                  <c:v>185</c:v>
                </c:pt>
                <c:pt idx="2">
                  <c:v>126</c:v>
                </c:pt>
                <c:pt idx="3">
                  <c:v>185</c:v>
                </c:pt>
                <c:pt idx="4">
                  <c:v>126</c:v>
                </c:pt>
              </c:numCache>
            </c:numRef>
          </c:val>
        </c:ser>
        <c:dLbls>
          <c:showVal val="1"/>
        </c:dLbls>
        <c:gapWidth val="75"/>
        <c:axId val="76291456"/>
        <c:axId val="76330112"/>
      </c:barChart>
      <c:catAx>
        <c:axId val="76291456"/>
        <c:scaling>
          <c:orientation val="minMax"/>
        </c:scaling>
        <c:axPos val="b"/>
        <c:majorTickMark val="none"/>
        <c:tickLblPos val="nextTo"/>
        <c:crossAx val="76330112"/>
        <c:crosses val="autoZero"/>
        <c:auto val="1"/>
        <c:lblAlgn val="ctr"/>
        <c:lblOffset val="100"/>
      </c:catAx>
      <c:valAx>
        <c:axId val="76330112"/>
        <c:scaling>
          <c:orientation val="minMax"/>
        </c:scaling>
        <c:axPos val="l"/>
        <c:numFmt formatCode="General" sourceLinked="1"/>
        <c:majorTickMark val="none"/>
        <c:tickLblPos val="nextTo"/>
        <c:crossAx val="76291456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ankieta z dn.21.10.2009</c:v>
                </c:pt>
              </c:strCache>
            </c:strRef>
          </c:tx>
          <c:cat>
            <c:numRef>
              <c:f>Arkusz1!$A$2:$A$7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6</c:v>
                </c:pt>
                <c:pt idx="1">
                  <c:v>8</c:v>
                </c:pt>
                <c:pt idx="2">
                  <c:v>18</c:v>
                </c:pt>
                <c:pt idx="3">
                  <c:v>56</c:v>
                </c:pt>
                <c:pt idx="4">
                  <c:v>92</c:v>
                </c:pt>
                <c:pt idx="5">
                  <c:v>80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ankieta z dn.12.04.2010</c:v>
                </c:pt>
              </c:strCache>
            </c:strRef>
          </c:tx>
          <c:cat>
            <c:numRef>
              <c:f>Arkusz1!$A$2:$A$7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Arkusz1!$C$2:$C$7</c:f>
              <c:numCache>
                <c:formatCode>General</c:formatCode>
                <c:ptCount val="6"/>
                <c:pt idx="0">
                  <c:v>8</c:v>
                </c:pt>
                <c:pt idx="1">
                  <c:v>12</c:v>
                </c:pt>
                <c:pt idx="2">
                  <c:v>56</c:v>
                </c:pt>
                <c:pt idx="3">
                  <c:v>54</c:v>
                </c:pt>
                <c:pt idx="4">
                  <c:v>104</c:v>
                </c:pt>
                <c:pt idx="5">
                  <c:v>56</c:v>
                </c:pt>
              </c:numCache>
            </c:numRef>
          </c:val>
        </c:ser>
        <c:dLbls>
          <c:showVal val="1"/>
        </c:dLbls>
        <c:overlap val="-25"/>
        <c:axId val="79551872"/>
        <c:axId val="79987840"/>
      </c:barChart>
      <c:catAx>
        <c:axId val="79551872"/>
        <c:scaling>
          <c:orientation val="minMax"/>
        </c:scaling>
        <c:axPos val="b"/>
        <c:numFmt formatCode="General" sourceLinked="1"/>
        <c:majorTickMark val="none"/>
        <c:tickLblPos val="nextTo"/>
        <c:crossAx val="79987840"/>
        <c:crosses val="autoZero"/>
        <c:auto val="1"/>
        <c:lblAlgn val="ctr"/>
        <c:lblOffset val="100"/>
      </c:catAx>
      <c:valAx>
        <c:axId val="7998784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79551872"/>
        <c:crosses val="autoZero"/>
        <c:crossBetween val="between"/>
      </c:valAx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pl-PL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ankieta zdn.21.10.2009</c:v>
                </c:pt>
              </c:strCache>
            </c:strRef>
          </c:tx>
          <c:cat>
            <c:strRef>
              <c:f>Arkusz1!$A$2:$A$5</c:f>
              <c:strCache>
                <c:ptCount val="4"/>
                <c:pt idx="0">
                  <c:v>zintegrowany z całą klasą</c:v>
                </c:pt>
                <c:pt idx="1">
                  <c:v>dobrze, ale tylko w małej grupie</c:v>
                </c:pt>
                <c:pt idx="2">
                  <c:v>lepiej, niż w domu</c:v>
                </c:pt>
                <c:pt idx="3">
                  <c:v>zagubiony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161</c:v>
                </c:pt>
                <c:pt idx="1">
                  <c:v>117</c:v>
                </c:pt>
                <c:pt idx="2">
                  <c:v>22</c:v>
                </c:pt>
                <c:pt idx="3">
                  <c:v>10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ankieta z dn.12.04.2010</c:v>
                </c:pt>
              </c:strCache>
            </c:strRef>
          </c:tx>
          <c:cat>
            <c:strRef>
              <c:f>Arkusz1!$A$2:$A$5</c:f>
              <c:strCache>
                <c:ptCount val="4"/>
                <c:pt idx="0">
                  <c:v>zintegrowany z całą klasą</c:v>
                </c:pt>
                <c:pt idx="1">
                  <c:v>dobrze, ale tylko w małej grupie</c:v>
                </c:pt>
                <c:pt idx="2">
                  <c:v>lepiej, niż w domu</c:v>
                </c:pt>
                <c:pt idx="3">
                  <c:v>zagubiony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176</c:v>
                </c:pt>
                <c:pt idx="1">
                  <c:v>140</c:v>
                </c:pt>
                <c:pt idx="2">
                  <c:v>34</c:v>
                </c:pt>
                <c:pt idx="3">
                  <c:v>14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</c:strCache>
            </c:strRef>
          </c:tx>
          <c:cat>
            <c:strRef>
              <c:f>Arkusz1!$A$2:$A$5</c:f>
              <c:strCache>
                <c:ptCount val="4"/>
                <c:pt idx="0">
                  <c:v>zintegrowany z całą klasą</c:v>
                </c:pt>
                <c:pt idx="1">
                  <c:v>dobrze, ale tylko w małej grupie</c:v>
                </c:pt>
                <c:pt idx="2">
                  <c:v>lepiej, niż w domu</c:v>
                </c:pt>
                <c:pt idx="3">
                  <c:v>zagubiony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</c:numCache>
            </c:numRef>
          </c:val>
        </c:ser>
        <c:dLbls>
          <c:showVal val="1"/>
        </c:dLbls>
        <c:gapWidth val="75"/>
        <c:axId val="61875328"/>
        <c:axId val="61876864"/>
      </c:barChart>
      <c:catAx>
        <c:axId val="61875328"/>
        <c:scaling>
          <c:orientation val="minMax"/>
        </c:scaling>
        <c:axPos val="b"/>
        <c:majorTickMark val="none"/>
        <c:tickLblPos val="nextTo"/>
        <c:crossAx val="61876864"/>
        <c:crosses val="autoZero"/>
        <c:auto val="1"/>
        <c:lblAlgn val="ctr"/>
        <c:lblOffset val="100"/>
      </c:catAx>
      <c:valAx>
        <c:axId val="61876864"/>
        <c:scaling>
          <c:orientation val="minMax"/>
        </c:scaling>
        <c:axPos val="l"/>
        <c:numFmt formatCode="General" sourceLinked="1"/>
        <c:majorTickMark val="none"/>
        <c:tickLblPos val="nextTo"/>
        <c:crossAx val="61875328"/>
        <c:crosses val="autoZero"/>
        <c:crossBetween val="between"/>
      </c:valAx>
    </c:plotArea>
    <c:legend>
      <c:legendPos val="b"/>
      <c:legendEntry>
        <c:idx val="2"/>
        <c:delete val="1"/>
      </c:legendEntry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ankieta z dn.21.10.2009</c:v>
                </c:pt>
              </c:strCache>
            </c:strRef>
          </c:tx>
          <c:cat>
            <c:strRef>
              <c:f>Arkusz1!$A$2:$A$5</c:f>
              <c:strCache>
                <c:ptCount val="4"/>
                <c:pt idx="0">
                  <c:v>Tak, zawsze</c:v>
                </c:pt>
                <c:pt idx="1">
                  <c:v>Tak, często</c:v>
                </c:pt>
                <c:pt idx="2">
                  <c:v>Nie, często czuję się zagrożony</c:v>
                </c:pt>
                <c:pt idx="3">
                  <c:v>Nie, nigdy nie czuję się bezpiecznie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191</c:v>
                </c:pt>
                <c:pt idx="1">
                  <c:v>117</c:v>
                </c:pt>
                <c:pt idx="2">
                  <c:v>30</c:v>
                </c:pt>
                <c:pt idx="3">
                  <c:v>4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ankieta z dn.12.04.2010</c:v>
                </c:pt>
              </c:strCache>
            </c:strRef>
          </c:tx>
          <c:cat>
            <c:strRef>
              <c:f>Arkusz1!$A$2:$A$5</c:f>
              <c:strCache>
                <c:ptCount val="4"/>
                <c:pt idx="0">
                  <c:v>Tak, zawsze</c:v>
                </c:pt>
                <c:pt idx="1">
                  <c:v>Tak, często</c:v>
                </c:pt>
                <c:pt idx="2">
                  <c:v>Nie, często czuję się zagrożony</c:v>
                </c:pt>
                <c:pt idx="3">
                  <c:v>Nie, nigdy nie czuję się bezpiecznie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187</c:v>
                </c:pt>
                <c:pt idx="1">
                  <c:v>111</c:v>
                </c:pt>
                <c:pt idx="2">
                  <c:v>14</c:v>
                </c:pt>
                <c:pt idx="3">
                  <c:v>7</c:v>
                </c:pt>
              </c:numCache>
            </c:numRef>
          </c:val>
        </c:ser>
        <c:dLbls>
          <c:showVal val="1"/>
        </c:dLbls>
        <c:gapWidth val="75"/>
        <c:axId val="77095680"/>
        <c:axId val="77097216"/>
      </c:barChart>
      <c:catAx>
        <c:axId val="77095680"/>
        <c:scaling>
          <c:orientation val="minMax"/>
        </c:scaling>
        <c:axPos val="b"/>
        <c:majorTickMark val="none"/>
        <c:tickLblPos val="nextTo"/>
        <c:crossAx val="77097216"/>
        <c:crosses val="autoZero"/>
        <c:auto val="1"/>
        <c:lblAlgn val="ctr"/>
        <c:lblOffset val="100"/>
      </c:catAx>
      <c:valAx>
        <c:axId val="77097216"/>
        <c:scaling>
          <c:orientation val="minMax"/>
        </c:scaling>
        <c:axPos val="l"/>
        <c:numFmt formatCode="General" sourceLinked="1"/>
        <c:majorTickMark val="none"/>
        <c:tickLblPos val="nextTo"/>
        <c:crossAx val="77095680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ankieta zdn. 21.10 2009</c:v>
                </c:pt>
              </c:strCache>
            </c:strRef>
          </c:tx>
          <c:cat>
            <c:strRef>
              <c:f>Arkusz1!$A$2:$A$7</c:f>
              <c:strCache>
                <c:ptCount val="6"/>
                <c:pt idx="0">
                  <c:v>nauczyciele pełnią dyżury na przerwach</c:v>
                </c:pt>
                <c:pt idx="1">
                  <c:v>uczniowie mają dobry kontakt z wychowawcą</c:v>
                </c:pt>
                <c:pt idx="2">
                  <c:v>w szkole jest dobry klimat</c:v>
                </c:pt>
                <c:pt idx="3">
                  <c:v>uczniowie przyjażnią się ze sobą</c:v>
                </c:pt>
                <c:pt idx="4">
                  <c:v>pracownicy i uczniowie noszą identyfikatory</c:v>
                </c:pt>
                <c:pt idx="5">
                  <c:v>w szkole zatrudniono pracowników ochrony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114</c:v>
                </c:pt>
                <c:pt idx="1">
                  <c:v>86</c:v>
                </c:pt>
                <c:pt idx="2">
                  <c:v>101</c:v>
                </c:pt>
                <c:pt idx="3">
                  <c:v>118</c:v>
                </c:pt>
                <c:pt idx="4">
                  <c:v>11</c:v>
                </c:pt>
                <c:pt idx="5">
                  <c:v>112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ankieta z dn.12.04.2010</c:v>
                </c:pt>
              </c:strCache>
            </c:strRef>
          </c:tx>
          <c:cat>
            <c:strRef>
              <c:f>Arkusz1!$A$2:$A$7</c:f>
              <c:strCache>
                <c:ptCount val="6"/>
                <c:pt idx="0">
                  <c:v>nauczyciele pełnią dyżury na przerwach</c:v>
                </c:pt>
                <c:pt idx="1">
                  <c:v>uczniowie mają dobry kontakt z wychowawcą</c:v>
                </c:pt>
                <c:pt idx="2">
                  <c:v>w szkole jest dobry klimat</c:v>
                </c:pt>
                <c:pt idx="3">
                  <c:v>uczniowie przyjażnią się ze sobą</c:v>
                </c:pt>
                <c:pt idx="4">
                  <c:v>pracownicy i uczniowie noszą identyfikatory</c:v>
                </c:pt>
                <c:pt idx="5">
                  <c:v>w szkole zatrudniono pracowników ochrony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152</c:v>
                </c:pt>
                <c:pt idx="1">
                  <c:v>60</c:v>
                </c:pt>
                <c:pt idx="2">
                  <c:v>154</c:v>
                </c:pt>
                <c:pt idx="3">
                  <c:v>93</c:v>
                </c:pt>
                <c:pt idx="4">
                  <c:v>5</c:v>
                </c:pt>
                <c:pt idx="5">
                  <c:v>79</c:v>
                </c:pt>
              </c:numCache>
            </c:numRef>
          </c:val>
        </c:ser>
        <c:dLbls>
          <c:showVal val="1"/>
        </c:dLbls>
        <c:overlap val="-25"/>
        <c:axId val="78306688"/>
        <c:axId val="78312576"/>
      </c:barChart>
      <c:catAx>
        <c:axId val="78306688"/>
        <c:scaling>
          <c:orientation val="minMax"/>
        </c:scaling>
        <c:axPos val="b"/>
        <c:numFmt formatCode="General" sourceLinked="1"/>
        <c:majorTickMark val="none"/>
        <c:tickLblPos val="nextTo"/>
        <c:crossAx val="78312576"/>
        <c:crosses val="autoZero"/>
        <c:auto val="1"/>
        <c:lblAlgn val="ctr"/>
        <c:lblOffset val="100"/>
      </c:catAx>
      <c:valAx>
        <c:axId val="78312576"/>
        <c:scaling>
          <c:orientation val="minMax"/>
        </c:scaling>
        <c:delete val="1"/>
        <c:axPos val="l"/>
        <c:numFmt formatCode="General" sourceLinked="1"/>
        <c:tickLblPos val="none"/>
        <c:crossAx val="78306688"/>
        <c:crosses val="autoZero"/>
        <c:crossBetween val="between"/>
      </c:valAx>
      <c:spPr>
        <a:noFill/>
        <a:ln w="25386">
          <a:noFill/>
        </a:ln>
      </c:spPr>
    </c:plotArea>
    <c:legend>
      <c:legendPos val="t"/>
      <c:layout/>
    </c:legend>
    <c:plotVisOnly val="1"/>
    <c:dispBlanksAs val="gap"/>
  </c:chart>
  <c:txPr>
    <a:bodyPr/>
    <a:lstStyle/>
    <a:p>
      <a:pPr>
        <a:defRPr sz="1799"/>
      </a:pPr>
      <a:endParaRPr lang="pl-PL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ankieta zdn. 21.10 2009</c:v>
                </c:pt>
              </c:strCache>
            </c:strRef>
          </c:tx>
          <c:cat>
            <c:strRef>
              <c:f>Arkusz1!$A$2:$A$7</c:f>
              <c:strCache>
                <c:ptCount val="6"/>
                <c:pt idx="0">
                  <c:v>uczniowie starszych klas praktykują wobec mnie zwyczaj tzw.fali</c:v>
                </c:pt>
                <c:pt idx="1">
                  <c:v>boję się kradzieży w szkole</c:v>
                </c:pt>
                <c:pt idx="2">
                  <c:v>boję się dealerów narkotyków w szkole</c:v>
                </c:pt>
                <c:pt idx="3">
                  <c:v>w czasie przerw czuję się zagrożony</c:v>
                </c:pt>
                <c:pt idx="4">
                  <c:v>boję się niektórych nauczycieli</c:v>
                </c:pt>
                <c:pt idx="5">
                  <c:v>jestem wyśmiewany na lekcjach przez innych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5</c:v>
                </c:pt>
                <c:pt idx="1">
                  <c:v>51</c:v>
                </c:pt>
                <c:pt idx="2">
                  <c:v>18</c:v>
                </c:pt>
                <c:pt idx="3">
                  <c:v>22</c:v>
                </c:pt>
                <c:pt idx="4">
                  <c:v>24</c:v>
                </c:pt>
                <c:pt idx="5">
                  <c:v>22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ankieta z dn.12.04.2010</c:v>
                </c:pt>
              </c:strCache>
            </c:strRef>
          </c:tx>
          <c:cat>
            <c:strRef>
              <c:f>Arkusz1!$A$2:$A$7</c:f>
              <c:strCache>
                <c:ptCount val="6"/>
                <c:pt idx="0">
                  <c:v>uczniowie starszych klas praktykują wobec mnie zwyczaj tzw.fali</c:v>
                </c:pt>
                <c:pt idx="1">
                  <c:v>boję się kradzieży w szkole</c:v>
                </c:pt>
                <c:pt idx="2">
                  <c:v>boję się dealerów narkotyków w szkole</c:v>
                </c:pt>
                <c:pt idx="3">
                  <c:v>w czasie przerw czuję się zagrożony</c:v>
                </c:pt>
                <c:pt idx="4">
                  <c:v>boję się niektórych nauczycieli</c:v>
                </c:pt>
                <c:pt idx="5">
                  <c:v>jestem wyśmiewany na lekcjach przez innych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7</c:v>
                </c:pt>
                <c:pt idx="1">
                  <c:v>34</c:v>
                </c:pt>
                <c:pt idx="2">
                  <c:v>28</c:v>
                </c:pt>
                <c:pt idx="3">
                  <c:v>32</c:v>
                </c:pt>
                <c:pt idx="4">
                  <c:v>26</c:v>
                </c:pt>
                <c:pt idx="5">
                  <c:v>27</c:v>
                </c:pt>
              </c:numCache>
            </c:numRef>
          </c:val>
        </c:ser>
        <c:dLbls>
          <c:showVal val="1"/>
        </c:dLbls>
        <c:overlap val="-25"/>
        <c:axId val="77007872"/>
        <c:axId val="77071104"/>
      </c:barChart>
      <c:catAx>
        <c:axId val="77007872"/>
        <c:scaling>
          <c:orientation val="minMax"/>
        </c:scaling>
        <c:axPos val="b"/>
        <c:numFmt formatCode="General" sourceLinked="1"/>
        <c:majorTickMark val="none"/>
        <c:tickLblPos val="nextTo"/>
        <c:crossAx val="77071104"/>
        <c:crosses val="autoZero"/>
        <c:auto val="1"/>
        <c:lblAlgn val="ctr"/>
        <c:lblOffset val="100"/>
      </c:catAx>
      <c:valAx>
        <c:axId val="7707110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77007872"/>
        <c:crosses val="autoZero"/>
        <c:crossBetween val="between"/>
      </c:valAx>
      <c:spPr>
        <a:noFill/>
        <a:ln w="25375">
          <a:noFill/>
        </a:ln>
      </c:spPr>
    </c:plotArea>
    <c:legend>
      <c:legendPos val="t"/>
      <c:layout/>
    </c:legend>
    <c:plotVisOnly val="1"/>
    <c:dispBlanksAs val="gap"/>
  </c:chart>
  <c:txPr>
    <a:bodyPr/>
    <a:lstStyle/>
    <a:p>
      <a:pPr>
        <a:defRPr sz="1798"/>
      </a:pPr>
      <a:endParaRPr lang="pl-PL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ankieta zdn.21.10.2009</c:v>
                </c:pt>
              </c:strCache>
            </c:strRef>
          </c:tx>
          <c:cat>
            <c:strRef>
              <c:f>Arkusz1!$A$2:$A$5</c:f>
              <c:strCache>
                <c:ptCount val="4"/>
                <c:pt idx="0">
                  <c:v>oddawania pieniędzy</c:v>
                </c:pt>
                <c:pt idx="1">
                  <c:v>oddawania innych rzeczy</c:v>
                </c:pt>
                <c:pt idx="2">
                  <c:v>mówienia nieprawdy</c:v>
                </c:pt>
                <c:pt idx="3">
                  <c:v>milczenia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11</c:v>
                </c:pt>
                <c:pt idx="3">
                  <c:v>7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ankieta z dn.12.04.2010</c:v>
                </c:pt>
              </c:strCache>
            </c:strRef>
          </c:tx>
          <c:cat>
            <c:strRef>
              <c:f>Arkusz1!$A$2:$A$5</c:f>
              <c:strCache>
                <c:ptCount val="4"/>
                <c:pt idx="0">
                  <c:v>oddawania pieniędzy</c:v>
                </c:pt>
                <c:pt idx="1">
                  <c:v>oddawania innych rzeczy</c:v>
                </c:pt>
                <c:pt idx="2">
                  <c:v>mówienia nieprawdy</c:v>
                </c:pt>
                <c:pt idx="3">
                  <c:v>milczenia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</c:ser>
        <c:dLbls>
          <c:showVal val="1"/>
        </c:dLbls>
        <c:overlap val="-25"/>
        <c:axId val="76466048"/>
        <c:axId val="76467584"/>
      </c:barChart>
      <c:catAx>
        <c:axId val="76466048"/>
        <c:scaling>
          <c:orientation val="minMax"/>
        </c:scaling>
        <c:axPos val="b"/>
        <c:majorTickMark val="none"/>
        <c:tickLblPos val="nextTo"/>
        <c:crossAx val="76467584"/>
        <c:crosses val="autoZero"/>
        <c:auto val="1"/>
        <c:lblAlgn val="ctr"/>
        <c:lblOffset val="100"/>
      </c:catAx>
      <c:valAx>
        <c:axId val="7646758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76466048"/>
        <c:crosses val="autoZero"/>
        <c:crossBetween val="between"/>
      </c:valAx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ankieta z dn.21.10.2009</c:v>
                </c:pt>
              </c:strCache>
            </c:strRef>
          </c:tx>
          <c:cat>
            <c:strRef>
              <c:f>Arkusz1!$A$2:$A$7</c:f>
              <c:strCache>
                <c:ptCount val="6"/>
                <c:pt idx="0">
                  <c:v>kolega, koleżanka z twojej klasy</c:v>
                </c:pt>
                <c:pt idx="1">
                  <c:v>kolega, koleżanka ze starszej klasy</c:v>
                </c:pt>
                <c:pt idx="2">
                  <c:v>kolega, koleżanka z młodszej klasy</c:v>
                </c:pt>
                <c:pt idx="3">
                  <c:v>grupa uczniów z Twojej klasy</c:v>
                </c:pt>
                <c:pt idx="4">
                  <c:v>grupa uczniów ze starszej klasy</c:v>
                </c:pt>
                <c:pt idx="5">
                  <c:v>grupa uczniów z młodszejklasy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29</c:v>
                </c:pt>
                <c:pt idx="1">
                  <c:v>13</c:v>
                </c:pt>
                <c:pt idx="2">
                  <c:v>5</c:v>
                </c:pt>
                <c:pt idx="3">
                  <c:v>8</c:v>
                </c:pt>
                <c:pt idx="4">
                  <c:v>22</c:v>
                </c:pt>
                <c:pt idx="5">
                  <c:v>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ankieta z dn.12.04.2010</c:v>
                </c:pt>
              </c:strCache>
            </c:strRef>
          </c:tx>
          <c:cat>
            <c:strRef>
              <c:f>Arkusz1!$A$2:$A$7</c:f>
              <c:strCache>
                <c:ptCount val="6"/>
                <c:pt idx="0">
                  <c:v>kolega, koleżanka z twojej klasy</c:v>
                </c:pt>
                <c:pt idx="1">
                  <c:v>kolega, koleżanka ze starszej klasy</c:v>
                </c:pt>
                <c:pt idx="2">
                  <c:v>kolega, koleżanka z młodszej klasy</c:v>
                </c:pt>
                <c:pt idx="3">
                  <c:v>grupa uczniów z Twojej klasy</c:v>
                </c:pt>
                <c:pt idx="4">
                  <c:v>grupa uczniów ze starszej klasy</c:v>
                </c:pt>
                <c:pt idx="5">
                  <c:v>grupa uczniów z młodszejklasy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35</c:v>
                </c:pt>
                <c:pt idx="1">
                  <c:v>28</c:v>
                </c:pt>
                <c:pt idx="2">
                  <c:v>2</c:v>
                </c:pt>
                <c:pt idx="3">
                  <c:v>15</c:v>
                </c:pt>
                <c:pt idx="4">
                  <c:v>22</c:v>
                </c:pt>
                <c:pt idx="5">
                  <c:v>7</c:v>
                </c:pt>
              </c:numCache>
            </c:numRef>
          </c:val>
        </c:ser>
        <c:dLbls>
          <c:showVal val="1"/>
        </c:dLbls>
        <c:gapWidth val="75"/>
        <c:axId val="76358400"/>
        <c:axId val="76359936"/>
      </c:barChart>
      <c:catAx>
        <c:axId val="76358400"/>
        <c:scaling>
          <c:orientation val="minMax"/>
        </c:scaling>
        <c:axPos val="b"/>
        <c:majorTickMark val="none"/>
        <c:tickLblPos val="nextTo"/>
        <c:crossAx val="76359936"/>
        <c:crosses val="autoZero"/>
        <c:auto val="1"/>
        <c:lblAlgn val="ctr"/>
        <c:lblOffset val="100"/>
      </c:catAx>
      <c:valAx>
        <c:axId val="76359936"/>
        <c:scaling>
          <c:orientation val="minMax"/>
        </c:scaling>
        <c:axPos val="l"/>
        <c:numFmt formatCode="General" sourceLinked="1"/>
        <c:majorTickMark val="none"/>
        <c:tickLblPos val="nextTo"/>
        <c:crossAx val="76358400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ankieta z dn.21.10.2009</c:v>
                </c:pt>
              </c:strCache>
            </c:strRef>
          </c:tx>
          <c:cat>
            <c:strRef>
              <c:f>Arkusz1!$A$2:$A$4</c:f>
              <c:strCache>
                <c:ptCount val="3"/>
                <c:pt idx="0">
                  <c:v>nauczyciele</c:v>
                </c:pt>
                <c:pt idx="1">
                  <c:v>pracownicy szkoły</c:v>
                </c:pt>
                <c:pt idx="2">
                  <c:v>osby spoza szkoły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9</c:v>
                </c:pt>
                <c:pt idx="1">
                  <c:v>5</c:v>
                </c:pt>
                <c:pt idx="2">
                  <c:v>30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ankieta z dn.12.04.2010</c:v>
                </c:pt>
              </c:strCache>
            </c:strRef>
          </c:tx>
          <c:cat>
            <c:strRef>
              <c:f>Arkusz1!$A$2:$A$4</c:f>
              <c:strCache>
                <c:ptCount val="3"/>
                <c:pt idx="0">
                  <c:v>nauczyciele</c:v>
                </c:pt>
                <c:pt idx="1">
                  <c:v>pracownicy szkoły</c:v>
                </c:pt>
                <c:pt idx="2">
                  <c:v>osby spoza szkoły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14</c:v>
                </c:pt>
                <c:pt idx="1">
                  <c:v>2</c:v>
                </c:pt>
                <c:pt idx="2">
                  <c:v>24</c:v>
                </c:pt>
              </c:numCache>
            </c:numRef>
          </c:val>
        </c:ser>
        <c:gapWidth val="75"/>
        <c:overlap val="-25"/>
        <c:axId val="76663424"/>
        <c:axId val="76673408"/>
      </c:barChart>
      <c:catAx>
        <c:axId val="76663424"/>
        <c:scaling>
          <c:orientation val="minMax"/>
        </c:scaling>
        <c:axPos val="b"/>
        <c:majorTickMark val="none"/>
        <c:tickLblPos val="nextTo"/>
        <c:crossAx val="76673408"/>
        <c:crosses val="autoZero"/>
        <c:auto val="1"/>
        <c:lblAlgn val="ctr"/>
        <c:lblOffset val="100"/>
      </c:catAx>
      <c:valAx>
        <c:axId val="7667340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76663424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pl-PL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ankieta z dn.21.10.2009</c:v>
                </c:pt>
              </c:strCache>
            </c:strRef>
          </c:tx>
          <c:cat>
            <c:strRef>
              <c:f>Arkusz1!$A$2:$A$4</c:f>
              <c:strCache>
                <c:ptCount val="3"/>
                <c:pt idx="0">
                  <c:v>życzliwe</c:v>
                </c:pt>
                <c:pt idx="1">
                  <c:v>nie wiem, trudno powiedzieć</c:v>
                </c:pt>
                <c:pt idx="2">
                  <c:v>nieżyczliwe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173</c:v>
                </c:pt>
                <c:pt idx="1">
                  <c:v>114</c:v>
                </c:pt>
                <c:pt idx="2">
                  <c:v>15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ankieta z dn.12.04.2010</c:v>
                </c:pt>
              </c:strCache>
            </c:strRef>
          </c:tx>
          <c:cat>
            <c:strRef>
              <c:f>Arkusz1!$A$2:$A$4</c:f>
              <c:strCache>
                <c:ptCount val="3"/>
                <c:pt idx="0">
                  <c:v>życzliwe</c:v>
                </c:pt>
                <c:pt idx="1">
                  <c:v>nie wiem, trudno powiedzieć</c:v>
                </c:pt>
                <c:pt idx="2">
                  <c:v>nieżyczliwe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184</c:v>
                </c:pt>
                <c:pt idx="1">
                  <c:v>119</c:v>
                </c:pt>
                <c:pt idx="2">
                  <c:v>9</c:v>
                </c:pt>
              </c:numCache>
            </c:numRef>
          </c:val>
        </c:ser>
        <c:gapWidth val="75"/>
        <c:overlap val="-25"/>
        <c:axId val="79041280"/>
        <c:axId val="79042816"/>
      </c:barChart>
      <c:catAx>
        <c:axId val="79041280"/>
        <c:scaling>
          <c:orientation val="minMax"/>
        </c:scaling>
        <c:axPos val="b"/>
        <c:majorTickMark val="none"/>
        <c:tickLblPos val="nextTo"/>
        <c:crossAx val="79042816"/>
        <c:crosses val="autoZero"/>
        <c:auto val="1"/>
        <c:lblAlgn val="ctr"/>
        <c:lblOffset val="100"/>
      </c:catAx>
      <c:valAx>
        <c:axId val="7904281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79041280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pl-PL"/>
    </a:p>
  </c:txPr>
  <c:externalData r:id="rId2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2AED22-248E-4F87-B542-F67236B238B4}" type="doc">
      <dgm:prSet loTypeId="urn:microsoft.com/office/officeart/2005/8/layout/radial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D9F4AC0-8D03-43CF-856C-6F259F3CCD61}">
      <dgm:prSet custT="1"/>
      <dgm:spPr/>
      <dgm:t>
        <a:bodyPr/>
        <a:lstStyle/>
        <a:p>
          <a:pPr rtl="0"/>
          <a:r>
            <a:rPr lang="pl-PL" sz="1800" smtClean="0">
              <a:solidFill>
                <a:srgbClr val="C00000"/>
              </a:solidFill>
            </a:rPr>
            <a:t>Zajęcia stymulujące rozwój dzieci </a:t>
          </a:r>
          <a:br>
            <a:rPr lang="pl-PL" sz="1800" smtClean="0">
              <a:solidFill>
                <a:srgbClr val="C00000"/>
              </a:solidFill>
            </a:rPr>
          </a:br>
          <a:r>
            <a:rPr lang="pl-PL" sz="1800" smtClean="0">
              <a:solidFill>
                <a:srgbClr val="C00000"/>
              </a:solidFill>
            </a:rPr>
            <a:t>zdolnych </a:t>
          </a:r>
          <a:endParaRPr lang="pl-PL" sz="1800" dirty="0">
            <a:solidFill>
              <a:srgbClr val="C00000"/>
            </a:solidFill>
          </a:endParaRPr>
        </a:p>
      </dgm:t>
    </dgm:pt>
    <dgm:pt modelId="{B4D84A91-BBFF-44F0-95E5-9973D85A2EB4}" type="parTrans" cxnId="{B2685C8B-984C-4172-8797-EF6D51811DB6}">
      <dgm:prSet/>
      <dgm:spPr/>
      <dgm:t>
        <a:bodyPr/>
        <a:lstStyle/>
        <a:p>
          <a:endParaRPr lang="pl-PL"/>
        </a:p>
      </dgm:t>
    </dgm:pt>
    <dgm:pt modelId="{649B7E26-8A49-4A4D-9807-216E5034E68D}" type="sibTrans" cxnId="{B2685C8B-984C-4172-8797-EF6D51811DB6}">
      <dgm:prSet/>
      <dgm:spPr/>
      <dgm:t>
        <a:bodyPr/>
        <a:lstStyle/>
        <a:p>
          <a:endParaRPr lang="pl-PL"/>
        </a:p>
      </dgm:t>
    </dgm:pt>
    <dgm:pt modelId="{5B266F10-1BEB-4311-8AE0-B5439953EB8E}">
      <dgm:prSet custT="1"/>
      <dgm:spPr/>
      <dgm:t>
        <a:bodyPr/>
        <a:lstStyle/>
        <a:p>
          <a:pPr rtl="0"/>
          <a:r>
            <a:rPr lang="pl-PL" sz="1800" dirty="0" smtClean="0">
              <a:solidFill>
                <a:srgbClr val="C00000"/>
              </a:solidFill>
            </a:rPr>
            <a:t>Kształcenie technik pamięciowych i </a:t>
          </a:r>
          <a:br>
            <a:rPr lang="pl-PL" sz="1800" dirty="0" smtClean="0">
              <a:solidFill>
                <a:srgbClr val="C00000"/>
              </a:solidFill>
            </a:rPr>
          </a:br>
          <a:r>
            <a:rPr lang="pl-PL" sz="1800" dirty="0" smtClean="0">
              <a:solidFill>
                <a:srgbClr val="C00000"/>
              </a:solidFill>
            </a:rPr>
            <a:t>umiejętności efektywnego uczenia się </a:t>
          </a:r>
          <a:endParaRPr lang="pl-PL" sz="1800" dirty="0">
            <a:solidFill>
              <a:srgbClr val="C00000"/>
            </a:solidFill>
          </a:endParaRPr>
        </a:p>
      </dgm:t>
    </dgm:pt>
    <dgm:pt modelId="{1E5506A8-D065-4883-A32E-649935043D52}" type="parTrans" cxnId="{780E8B7A-D055-496B-ACBC-E7A3133E959D}">
      <dgm:prSet/>
      <dgm:spPr/>
      <dgm:t>
        <a:bodyPr/>
        <a:lstStyle/>
        <a:p>
          <a:endParaRPr lang="pl-PL"/>
        </a:p>
      </dgm:t>
    </dgm:pt>
    <dgm:pt modelId="{93475748-07F5-40E3-B759-89FFBE59A05F}" type="sibTrans" cxnId="{780E8B7A-D055-496B-ACBC-E7A3133E959D}">
      <dgm:prSet/>
      <dgm:spPr/>
      <dgm:t>
        <a:bodyPr/>
        <a:lstStyle/>
        <a:p>
          <a:endParaRPr lang="pl-PL"/>
        </a:p>
      </dgm:t>
    </dgm:pt>
    <dgm:pt modelId="{9384B6B2-8266-43CF-B73F-A35406435623}">
      <dgm:prSet/>
      <dgm:spPr/>
      <dgm:t>
        <a:bodyPr/>
        <a:lstStyle/>
        <a:p>
          <a:pPr rtl="0"/>
          <a:r>
            <a:rPr lang="pl-PL" dirty="0" smtClean="0">
              <a:solidFill>
                <a:srgbClr val="C00000"/>
              </a:solidFill>
            </a:rPr>
            <a:t>Zajęcia indywidualne dla uczniów z zaburzeniami koncentracji </a:t>
          </a:r>
          <a:endParaRPr lang="pl-PL" dirty="0">
            <a:solidFill>
              <a:srgbClr val="C00000"/>
            </a:solidFill>
          </a:endParaRPr>
        </a:p>
      </dgm:t>
    </dgm:pt>
    <dgm:pt modelId="{9F3A34F1-A258-4278-B785-E14AD3740A3A}" type="parTrans" cxnId="{B18713E8-4622-4463-91FC-C78EF5B5593B}">
      <dgm:prSet/>
      <dgm:spPr/>
      <dgm:t>
        <a:bodyPr/>
        <a:lstStyle/>
        <a:p>
          <a:endParaRPr lang="pl-PL"/>
        </a:p>
      </dgm:t>
    </dgm:pt>
    <dgm:pt modelId="{2BA20174-0B40-4C3F-A980-62E8B931599C}" type="sibTrans" cxnId="{B18713E8-4622-4463-91FC-C78EF5B5593B}">
      <dgm:prSet/>
      <dgm:spPr/>
      <dgm:t>
        <a:bodyPr/>
        <a:lstStyle/>
        <a:p>
          <a:endParaRPr lang="pl-PL"/>
        </a:p>
      </dgm:t>
    </dgm:pt>
    <dgm:pt modelId="{81E4E9EA-7F97-4129-B13D-F626B4DFB2E7}" type="pres">
      <dgm:prSet presAssocID="{ED2AED22-248E-4F87-B542-F67236B238B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41D0391-597E-418A-9039-4E6940E7727B}" type="pres">
      <dgm:prSet presAssocID="{ED2AED22-248E-4F87-B542-F67236B238B4}" presName="cycle" presStyleCnt="0"/>
      <dgm:spPr/>
    </dgm:pt>
    <dgm:pt modelId="{7336BE67-E847-4C82-9676-B1D3BDCFC566}" type="pres">
      <dgm:prSet presAssocID="{ED2AED22-248E-4F87-B542-F67236B238B4}" presName="centerShape" presStyleCnt="0"/>
      <dgm:spPr/>
    </dgm:pt>
    <dgm:pt modelId="{FDC06C07-3F5A-45F7-A752-FB010FFA83AA}" type="pres">
      <dgm:prSet presAssocID="{ED2AED22-248E-4F87-B542-F67236B238B4}" presName="connSite" presStyleLbl="node1" presStyleIdx="0" presStyleCnt="4"/>
      <dgm:spPr/>
    </dgm:pt>
    <dgm:pt modelId="{657558AB-4479-4255-8138-F6871699C412}" type="pres">
      <dgm:prSet presAssocID="{ED2AED22-248E-4F87-B542-F67236B238B4}" presName="visible" presStyleLbl="node1" presStyleIdx="0" presStyleCnt="4" custScaleX="1289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B23D21F-9E3B-4E54-9A29-41DB5EA021FC}" type="pres">
      <dgm:prSet presAssocID="{B4D84A91-BBFF-44F0-95E5-9973D85A2EB4}" presName="Name25" presStyleLbl="parChTrans1D1" presStyleIdx="0" presStyleCnt="3"/>
      <dgm:spPr/>
      <dgm:t>
        <a:bodyPr/>
        <a:lstStyle/>
        <a:p>
          <a:endParaRPr lang="pl-PL"/>
        </a:p>
      </dgm:t>
    </dgm:pt>
    <dgm:pt modelId="{19B9540A-8D53-4690-B1C2-F73C6DC61307}" type="pres">
      <dgm:prSet presAssocID="{AD9F4AC0-8D03-43CF-856C-6F259F3CCD61}" presName="node" presStyleCnt="0"/>
      <dgm:spPr/>
    </dgm:pt>
    <dgm:pt modelId="{0A7F2B7F-EAA1-40FE-BC64-CD54ED0179EE}" type="pres">
      <dgm:prSet presAssocID="{AD9F4AC0-8D03-43CF-856C-6F259F3CCD61}" presName="parentNode" presStyleLbl="node1" presStyleIdx="1" presStyleCnt="4" custScaleX="322403" custLinFactX="56083" custLinFactNeighborX="100000" custLinFactNeighborY="-139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22E8C33-D184-427A-9989-537CC5CDC7B8}" type="pres">
      <dgm:prSet presAssocID="{AD9F4AC0-8D03-43CF-856C-6F259F3CCD61}" presName="childNode" presStyleLbl="revTx" presStyleIdx="0" presStyleCnt="0">
        <dgm:presLayoutVars>
          <dgm:bulletEnabled val="1"/>
        </dgm:presLayoutVars>
      </dgm:prSet>
      <dgm:spPr/>
    </dgm:pt>
    <dgm:pt modelId="{BC3B93B1-5398-4401-A2A4-79A520F501E4}" type="pres">
      <dgm:prSet presAssocID="{1E5506A8-D065-4883-A32E-649935043D52}" presName="Name25" presStyleLbl="parChTrans1D1" presStyleIdx="1" presStyleCnt="3"/>
      <dgm:spPr/>
      <dgm:t>
        <a:bodyPr/>
        <a:lstStyle/>
        <a:p>
          <a:endParaRPr lang="pl-PL"/>
        </a:p>
      </dgm:t>
    </dgm:pt>
    <dgm:pt modelId="{79B6C155-F5FC-413F-AA3B-94C057C4E8CC}" type="pres">
      <dgm:prSet presAssocID="{5B266F10-1BEB-4311-8AE0-B5439953EB8E}" presName="node" presStyleCnt="0"/>
      <dgm:spPr/>
    </dgm:pt>
    <dgm:pt modelId="{CE8099FC-A27B-4319-B37D-EF26D55C9CBD}" type="pres">
      <dgm:prSet presAssocID="{5B266F10-1BEB-4311-8AE0-B5439953EB8E}" presName="parentNode" presStyleLbl="node1" presStyleIdx="2" presStyleCnt="4" custScaleX="234156" custLinFactX="100000" custLinFactNeighborX="137985" custLinFactNeighborY="-2062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A3B6753-4D06-4BDE-8D7A-245D00755B6A}" type="pres">
      <dgm:prSet presAssocID="{5B266F10-1BEB-4311-8AE0-B5439953EB8E}" presName="childNode" presStyleLbl="revTx" presStyleIdx="0" presStyleCnt="0">
        <dgm:presLayoutVars>
          <dgm:bulletEnabled val="1"/>
        </dgm:presLayoutVars>
      </dgm:prSet>
      <dgm:spPr/>
    </dgm:pt>
    <dgm:pt modelId="{E90E098D-4D28-4076-84E5-3BFDEB363D3E}" type="pres">
      <dgm:prSet presAssocID="{9F3A34F1-A258-4278-B785-E14AD3740A3A}" presName="Name25" presStyleLbl="parChTrans1D1" presStyleIdx="2" presStyleCnt="3"/>
      <dgm:spPr/>
      <dgm:t>
        <a:bodyPr/>
        <a:lstStyle/>
        <a:p>
          <a:endParaRPr lang="pl-PL"/>
        </a:p>
      </dgm:t>
    </dgm:pt>
    <dgm:pt modelId="{3F2AD4B1-0F0D-4F22-A527-CB07A4209C18}" type="pres">
      <dgm:prSet presAssocID="{9384B6B2-8266-43CF-B73F-A35406435623}" presName="node" presStyleCnt="0"/>
      <dgm:spPr/>
    </dgm:pt>
    <dgm:pt modelId="{9DC582D2-F9E1-4A27-B20D-5AC8DBC2701F}" type="pres">
      <dgm:prSet presAssocID="{9384B6B2-8266-43CF-B73F-A35406435623}" presName="parentNode" presStyleLbl="node1" presStyleIdx="3" presStyleCnt="4" custScaleX="265482" custLinFactX="81775" custLinFactNeighborX="100000" custLinFactNeighborY="-2005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9275A51-49A6-4190-A65E-70DBFEF68556}" type="pres">
      <dgm:prSet presAssocID="{9384B6B2-8266-43CF-B73F-A35406435623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0588344-22E1-4468-96AC-F6209C2E9111}" type="presOf" srcId="{5B266F10-1BEB-4311-8AE0-B5439953EB8E}" destId="{CE8099FC-A27B-4319-B37D-EF26D55C9CBD}" srcOrd="0" destOrd="0" presId="urn:microsoft.com/office/officeart/2005/8/layout/radial2"/>
    <dgm:cxn modelId="{B18713E8-4622-4463-91FC-C78EF5B5593B}" srcId="{ED2AED22-248E-4F87-B542-F67236B238B4}" destId="{9384B6B2-8266-43CF-B73F-A35406435623}" srcOrd="2" destOrd="0" parTransId="{9F3A34F1-A258-4278-B785-E14AD3740A3A}" sibTransId="{2BA20174-0B40-4C3F-A980-62E8B931599C}"/>
    <dgm:cxn modelId="{32F513BD-155E-4DE9-AD6D-187E27B4C9B8}" type="presOf" srcId="{9384B6B2-8266-43CF-B73F-A35406435623}" destId="{9DC582D2-F9E1-4A27-B20D-5AC8DBC2701F}" srcOrd="0" destOrd="0" presId="urn:microsoft.com/office/officeart/2005/8/layout/radial2"/>
    <dgm:cxn modelId="{8B26A9EA-5AFC-4BD6-9F3A-1C9027F52DFB}" type="presOf" srcId="{9F3A34F1-A258-4278-B785-E14AD3740A3A}" destId="{E90E098D-4D28-4076-84E5-3BFDEB363D3E}" srcOrd="0" destOrd="0" presId="urn:microsoft.com/office/officeart/2005/8/layout/radial2"/>
    <dgm:cxn modelId="{F0F742C1-C70B-49A1-BD4B-87199F2B703D}" type="presOf" srcId="{ED2AED22-248E-4F87-B542-F67236B238B4}" destId="{81E4E9EA-7F97-4129-B13D-F626B4DFB2E7}" srcOrd="0" destOrd="0" presId="urn:microsoft.com/office/officeart/2005/8/layout/radial2"/>
    <dgm:cxn modelId="{E94AC46A-AD8B-4A5F-9FE3-BC9D39E6BAFA}" type="presOf" srcId="{B4D84A91-BBFF-44F0-95E5-9973D85A2EB4}" destId="{1B23D21F-9E3B-4E54-9A29-41DB5EA021FC}" srcOrd="0" destOrd="0" presId="urn:microsoft.com/office/officeart/2005/8/layout/radial2"/>
    <dgm:cxn modelId="{B2685C8B-984C-4172-8797-EF6D51811DB6}" srcId="{ED2AED22-248E-4F87-B542-F67236B238B4}" destId="{AD9F4AC0-8D03-43CF-856C-6F259F3CCD61}" srcOrd="0" destOrd="0" parTransId="{B4D84A91-BBFF-44F0-95E5-9973D85A2EB4}" sibTransId="{649B7E26-8A49-4A4D-9807-216E5034E68D}"/>
    <dgm:cxn modelId="{76C30437-BF9D-4071-B2AE-7946C8D19273}" type="presOf" srcId="{AD9F4AC0-8D03-43CF-856C-6F259F3CCD61}" destId="{0A7F2B7F-EAA1-40FE-BC64-CD54ED0179EE}" srcOrd="0" destOrd="0" presId="urn:microsoft.com/office/officeart/2005/8/layout/radial2"/>
    <dgm:cxn modelId="{780E8B7A-D055-496B-ACBC-E7A3133E959D}" srcId="{ED2AED22-248E-4F87-B542-F67236B238B4}" destId="{5B266F10-1BEB-4311-8AE0-B5439953EB8E}" srcOrd="1" destOrd="0" parTransId="{1E5506A8-D065-4883-A32E-649935043D52}" sibTransId="{93475748-07F5-40E3-B759-89FFBE59A05F}"/>
    <dgm:cxn modelId="{57E73469-BE81-4339-B356-B46950DE0071}" type="presOf" srcId="{1E5506A8-D065-4883-A32E-649935043D52}" destId="{BC3B93B1-5398-4401-A2A4-79A520F501E4}" srcOrd="0" destOrd="0" presId="urn:microsoft.com/office/officeart/2005/8/layout/radial2"/>
    <dgm:cxn modelId="{201008A3-2565-409D-BBBD-B450B25044DA}" type="presParOf" srcId="{81E4E9EA-7F97-4129-B13D-F626B4DFB2E7}" destId="{C41D0391-597E-418A-9039-4E6940E7727B}" srcOrd="0" destOrd="0" presId="urn:microsoft.com/office/officeart/2005/8/layout/radial2"/>
    <dgm:cxn modelId="{04336AD2-E06B-4697-8C39-1241875C605F}" type="presParOf" srcId="{C41D0391-597E-418A-9039-4E6940E7727B}" destId="{7336BE67-E847-4C82-9676-B1D3BDCFC566}" srcOrd="0" destOrd="0" presId="urn:microsoft.com/office/officeart/2005/8/layout/radial2"/>
    <dgm:cxn modelId="{D0CFACBD-F60C-4972-8A25-24CC13BE3DA2}" type="presParOf" srcId="{7336BE67-E847-4C82-9676-B1D3BDCFC566}" destId="{FDC06C07-3F5A-45F7-A752-FB010FFA83AA}" srcOrd="0" destOrd="0" presId="urn:microsoft.com/office/officeart/2005/8/layout/radial2"/>
    <dgm:cxn modelId="{71142A77-04CB-4117-A8EF-A1DFD06EDEEC}" type="presParOf" srcId="{7336BE67-E847-4C82-9676-B1D3BDCFC566}" destId="{657558AB-4479-4255-8138-F6871699C412}" srcOrd="1" destOrd="0" presId="urn:microsoft.com/office/officeart/2005/8/layout/radial2"/>
    <dgm:cxn modelId="{D38047B7-96D1-400E-A981-5EF4315077CE}" type="presParOf" srcId="{C41D0391-597E-418A-9039-4E6940E7727B}" destId="{1B23D21F-9E3B-4E54-9A29-41DB5EA021FC}" srcOrd="1" destOrd="0" presId="urn:microsoft.com/office/officeart/2005/8/layout/radial2"/>
    <dgm:cxn modelId="{E10BCB31-C7B6-4B90-9A71-141EE016CEED}" type="presParOf" srcId="{C41D0391-597E-418A-9039-4E6940E7727B}" destId="{19B9540A-8D53-4690-B1C2-F73C6DC61307}" srcOrd="2" destOrd="0" presId="urn:microsoft.com/office/officeart/2005/8/layout/radial2"/>
    <dgm:cxn modelId="{43ECBBB4-50A7-4E2A-9133-71859F7E381A}" type="presParOf" srcId="{19B9540A-8D53-4690-B1C2-F73C6DC61307}" destId="{0A7F2B7F-EAA1-40FE-BC64-CD54ED0179EE}" srcOrd="0" destOrd="0" presId="urn:microsoft.com/office/officeart/2005/8/layout/radial2"/>
    <dgm:cxn modelId="{904FAC48-8E8E-4F33-9F02-496F4ABB2B6A}" type="presParOf" srcId="{19B9540A-8D53-4690-B1C2-F73C6DC61307}" destId="{222E8C33-D184-427A-9989-537CC5CDC7B8}" srcOrd="1" destOrd="0" presId="urn:microsoft.com/office/officeart/2005/8/layout/radial2"/>
    <dgm:cxn modelId="{A373F7DD-B154-4647-8739-FE441A4D7F47}" type="presParOf" srcId="{C41D0391-597E-418A-9039-4E6940E7727B}" destId="{BC3B93B1-5398-4401-A2A4-79A520F501E4}" srcOrd="3" destOrd="0" presId="urn:microsoft.com/office/officeart/2005/8/layout/radial2"/>
    <dgm:cxn modelId="{725371FE-0541-49E3-99BF-8BAC8F6D156D}" type="presParOf" srcId="{C41D0391-597E-418A-9039-4E6940E7727B}" destId="{79B6C155-F5FC-413F-AA3B-94C057C4E8CC}" srcOrd="4" destOrd="0" presId="urn:microsoft.com/office/officeart/2005/8/layout/radial2"/>
    <dgm:cxn modelId="{63C0B457-9783-4223-9757-33AC938DDC1E}" type="presParOf" srcId="{79B6C155-F5FC-413F-AA3B-94C057C4E8CC}" destId="{CE8099FC-A27B-4319-B37D-EF26D55C9CBD}" srcOrd="0" destOrd="0" presId="urn:microsoft.com/office/officeart/2005/8/layout/radial2"/>
    <dgm:cxn modelId="{37C20587-7190-4127-8D57-6A7CC78C4E4B}" type="presParOf" srcId="{79B6C155-F5FC-413F-AA3B-94C057C4E8CC}" destId="{9A3B6753-4D06-4BDE-8D7A-245D00755B6A}" srcOrd="1" destOrd="0" presId="urn:microsoft.com/office/officeart/2005/8/layout/radial2"/>
    <dgm:cxn modelId="{BCD8B7F8-2BFF-4153-83CB-2028F4E1A386}" type="presParOf" srcId="{C41D0391-597E-418A-9039-4E6940E7727B}" destId="{E90E098D-4D28-4076-84E5-3BFDEB363D3E}" srcOrd="5" destOrd="0" presId="urn:microsoft.com/office/officeart/2005/8/layout/radial2"/>
    <dgm:cxn modelId="{C50EE0E5-BEA7-4D2F-A8ED-C48B77491D0C}" type="presParOf" srcId="{C41D0391-597E-418A-9039-4E6940E7727B}" destId="{3F2AD4B1-0F0D-4F22-A527-CB07A4209C18}" srcOrd="6" destOrd="0" presId="urn:microsoft.com/office/officeart/2005/8/layout/radial2"/>
    <dgm:cxn modelId="{A4B3EFDA-B78E-4BD9-B8AD-DE837B1F80B2}" type="presParOf" srcId="{3F2AD4B1-0F0D-4F22-A527-CB07A4209C18}" destId="{9DC582D2-F9E1-4A27-B20D-5AC8DBC2701F}" srcOrd="0" destOrd="0" presId="urn:microsoft.com/office/officeart/2005/8/layout/radial2"/>
    <dgm:cxn modelId="{B4C9FA9F-DEC4-41F9-8612-727F002C6E5C}" type="presParOf" srcId="{3F2AD4B1-0F0D-4F22-A527-CB07A4209C18}" destId="{69275A51-49A6-4190-A65E-70DBFEF6855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0E098D-4D28-4076-84E5-3BFDEB363D3E}">
      <dsp:nvSpPr>
        <dsp:cNvPr id="0" name=""/>
        <dsp:cNvSpPr/>
      </dsp:nvSpPr>
      <dsp:spPr>
        <a:xfrm rot="1158387">
          <a:off x="2657988" y="2932494"/>
          <a:ext cx="1996192" cy="45527"/>
        </a:xfrm>
        <a:custGeom>
          <a:avLst/>
          <a:gdLst/>
          <a:ahLst/>
          <a:cxnLst/>
          <a:rect l="0" t="0" r="0" b="0"/>
          <a:pathLst>
            <a:path>
              <a:moveTo>
                <a:pt x="0" y="22763"/>
              </a:moveTo>
              <a:lnTo>
                <a:pt x="1996192" y="227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B93B1-5398-4401-A2A4-79A520F501E4}">
      <dsp:nvSpPr>
        <dsp:cNvPr id="0" name=""/>
        <dsp:cNvSpPr/>
      </dsp:nvSpPr>
      <dsp:spPr>
        <a:xfrm rot="21417291">
          <a:off x="2712075" y="2206672"/>
          <a:ext cx="2893126" cy="45527"/>
        </a:xfrm>
        <a:custGeom>
          <a:avLst/>
          <a:gdLst/>
          <a:ahLst/>
          <a:cxnLst/>
          <a:rect l="0" t="0" r="0" b="0"/>
          <a:pathLst>
            <a:path>
              <a:moveTo>
                <a:pt x="0" y="22763"/>
              </a:moveTo>
              <a:lnTo>
                <a:pt x="2893126" y="227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3D21F-9E3B-4E54-9A29-41DB5EA021FC}">
      <dsp:nvSpPr>
        <dsp:cNvPr id="0" name=""/>
        <dsp:cNvSpPr/>
      </dsp:nvSpPr>
      <dsp:spPr>
        <a:xfrm rot="20086705">
          <a:off x="2632177" y="1586969"/>
          <a:ext cx="1719017" cy="45527"/>
        </a:xfrm>
        <a:custGeom>
          <a:avLst/>
          <a:gdLst/>
          <a:ahLst/>
          <a:cxnLst/>
          <a:rect l="0" t="0" r="0" b="0"/>
          <a:pathLst>
            <a:path>
              <a:moveTo>
                <a:pt x="0" y="22763"/>
              </a:moveTo>
              <a:lnTo>
                <a:pt x="1719017" y="227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558AB-4479-4255-8138-F6871699C412}">
      <dsp:nvSpPr>
        <dsp:cNvPr id="0" name=""/>
        <dsp:cNvSpPr/>
      </dsp:nvSpPr>
      <dsp:spPr>
        <a:xfrm>
          <a:off x="467949" y="1219039"/>
          <a:ext cx="2911323" cy="225859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7F2B7F-EAA1-40FE-BC64-CD54ED0179EE}">
      <dsp:nvSpPr>
        <dsp:cNvPr id="0" name=""/>
        <dsp:cNvSpPr/>
      </dsp:nvSpPr>
      <dsp:spPr>
        <a:xfrm>
          <a:off x="3286152" y="0"/>
          <a:ext cx="4369058" cy="13551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smtClean="0">
              <a:solidFill>
                <a:srgbClr val="C00000"/>
              </a:solidFill>
            </a:rPr>
            <a:t>Zajęcia stymulujące rozwój dzieci </a:t>
          </a:r>
          <a:br>
            <a:rPr lang="pl-PL" sz="1800" kern="1200" smtClean="0">
              <a:solidFill>
                <a:srgbClr val="C00000"/>
              </a:solidFill>
            </a:rPr>
          </a:br>
          <a:r>
            <a:rPr lang="pl-PL" sz="1800" kern="1200" smtClean="0">
              <a:solidFill>
                <a:srgbClr val="C00000"/>
              </a:solidFill>
            </a:rPr>
            <a:t>zdolnych </a:t>
          </a:r>
          <a:endParaRPr lang="pl-PL" sz="1800" kern="1200" dirty="0">
            <a:solidFill>
              <a:srgbClr val="C00000"/>
            </a:solidFill>
          </a:endParaRPr>
        </a:p>
      </dsp:txBody>
      <dsp:txXfrm>
        <a:off x="3286152" y="0"/>
        <a:ext cx="4369058" cy="1355154"/>
      </dsp:txXfrm>
    </dsp:sp>
    <dsp:sp modelId="{CE8099FC-A27B-4319-B37D-EF26D55C9CBD}">
      <dsp:nvSpPr>
        <dsp:cNvPr id="0" name=""/>
        <dsp:cNvSpPr/>
      </dsp:nvSpPr>
      <dsp:spPr>
        <a:xfrm>
          <a:off x="5590990" y="1391257"/>
          <a:ext cx="3173175" cy="13551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C00000"/>
              </a:solidFill>
            </a:rPr>
            <a:t>Kształcenie technik pamięciowych i </a:t>
          </a:r>
          <a:br>
            <a:rPr lang="pl-PL" sz="1800" kern="1200" dirty="0" smtClean="0">
              <a:solidFill>
                <a:srgbClr val="C00000"/>
              </a:solidFill>
            </a:rPr>
          </a:br>
          <a:r>
            <a:rPr lang="pl-PL" sz="1800" kern="1200" dirty="0" smtClean="0">
              <a:solidFill>
                <a:srgbClr val="C00000"/>
              </a:solidFill>
            </a:rPr>
            <a:t>umiejętności efektywnego uczenia się </a:t>
          </a:r>
          <a:endParaRPr lang="pl-PL" sz="1800" kern="1200" dirty="0">
            <a:solidFill>
              <a:srgbClr val="C00000"/>
            </a:solidFill>
          </a:endParaRPr>
        </a:p>
      </dsp:txBody>
      <dsp:txXfrm>
        <a:off x="5590990" y="1391257"/>
        <a:ext cx="3173175" cy="1355154"/>
      </dsp:txXfrm>
    </dsp:sp>
    <dsp:sp modelId="{9DC582D2-F9E1-4A27-B20D-5AC8DBC2701F}">
      <dsp:nvSpPr>
        <dsp:cNvPr id="0" name=""/>
        <dsp:cNvSpPr/>
      </dsp:nvSpPr>
      <dsp:spPr>
        <a:xfrm>
          <a:off x="4116423" y="3069121"/>
          <a:ext cx="3597691" cy="13551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C00000"/>
              </a:solidFill>
            </a:rPr>
            <a:t>Zajęcia indywidualne dla uczniów z zaburzeniami koncentracji </a:t>
          </a:r>
          <a:endParaRPr lang="pl-PL" sz="1800" kern="1200" dirty="0">
            <a:solidFill>
              <a:srgbClr val="C00000"/>
            </a:solidFill>
          </a:endParaRPr>
        </a:p>
      </dsp:txBody>
      <dsp:txXfrm>
        <a:off x="4116423" y="3069121"/>
        <a:ext cx="3597691" cy="1355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3DD2C-B65C-46D4-88F6-2B420346B0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C9681-EDB5-4FA8-A895-EFEC07E04C3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9E25-95C7-4EC5-BABC-3823B0C904B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75DE1-CB4C-4244-990C-C3397BD1393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F68D-B548-4873-B6FC-034D89915AA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1E941-95B8-4740-9F23-C4F5F8D886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5942A-EB46-491C-86DE-08BDB15B8E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948C7-C02B-4756-A01D-7AA2C0328F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BA2F8-095A-44C6-8508-172BF7B80AC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1891B-7D97-483F-9385-A1F0325087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E1339-C3AB-4E76-8495-D1E0E77426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C6AAE-51E2-49A8-A62D-DB1685BB3D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AA316-D3A9-4815-B6BD-E7D48DFDDDB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blinds/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fld id="{574CFF61-91F4-444E-B165-B3723360F01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advClick="0" advTm="5000">
    <p:blinds/>
    <p:sndAc>
      <p:stSnd>
        <p:snd r:embed="rId15" name="type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.wav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ntt\Moje%20dokumenty\Komunia\rozyczka.wav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6.jpeg"/><Relationship Id="rId10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jpeg"/><Relationship Id="rId7" Type="http://schemas.openxmlformats.org/officeDocument/2006/relationships/diagramData" Target="../diagrams/data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microsoft.com/office/2007/relationships/diagramDrawing" Target="../diagrams/drawing1.xml"/><Relationship Id="rId5" Type="http://schemas.openxmlformats.org/officeDocument/2006/relationships/image" Target="../media/image6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10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9" name="Picture 8" descr="DSC_089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http://www.razembezpieczniej.pl/files/t_logo_bezpieczna_szkol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7" y="3071810"/>
            <a:ext cx="207170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http://upload.wikimedia.org/wikipedia/commons/thumb/a/ae/POL_Lubin_COA.svg/540px-POL_Lubin_COA.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286124"/>
            <a:ext cx="189071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14313" y="5643563"/>
            <a:ext cx="8353425" cy="938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3DB8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l-PL" b="1" dirty="0">
                <a:solidFill>
                  <a:srgbClr val="003DB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Program realizowany w  Zespole  Szkół Integracyjnych w Lubinie w roku szkolnym </a:t>
            </a:r>
            <a:r>
              <a:rPr lang="pl-PL" b="1" dirty="0" smtClean="0">
                <a:solidFill>
                  <a:srgbClr val="003DB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2010/2011</a:t>
            </a:r>
            <a:endParaRPr lang="pl-PL" b="1" dirty="0">
              <a:solidFill>
                <a:srgbClr val="003DB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625" y="357188"/>
            <a:ext cx="8353425" cy="1727200"/>
          </a:xfrm>
        </p:spPr>
        <p:txBody>
          <a:bodyPr/>
          <a:lstStyle/>
          <a:p>
            <a:pPr algn="l" eaLnBrk="1" hangingPunct="1">
              <a:defRPr/>
            </a:pPr>
            <a:r>
              <a:rPr lang="pl-PL" sz="8000" dirty="0" smtClean="0">
                <a:solidFill>
                  <a:srgbClr val="003DB8"/>
                </a:solidFill>
                <a:cs typeface="Arial" pitchFamily="34" charset="0"/>
              </a:rPr>
              <a:t>„</a:t>
            </a:r>
            <a:r>
              <a:rPr lang="pl-PL" sz="6000" b="1" dirty="0" smtClean="0">
                <a:solidFill>
                  <a:srgbClr val="003D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Szkoła dbająca </a:t>
            </a:r>
            <a:br>
              <a:rPr lang="pl-PL" sz="6000" b="1" dirty="0" smtClean="0">
                <a:solidFill>
                  <a:srgbClr val="003D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r>
              <a:rPr lang="pl-PL" sz="6000" b="1" dirty="0" smtClean="0">
                <a:solidFill>
                  <a:srgbClr val="003D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bezpieczeństwo”</a:t>
            </a:r>
          </a:p>
        </p:txBody>
      </p:sp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625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 autoUpdateAnimBg="0"/>
      <p:bldP spid="205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0166" y="285728"/>
            <a:ext cx="5286412" cy="13573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Gabinet pielęgniarki</a:t>
            </a:r>
            <a:endParaRPr lang="pl-PL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357166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" name="Picture 7" descr="DSC_0901"/>
          <p:cNvPicPr>
            <a:picLocks noChangeAspect="1" noChangeArrowheads="1"/>
          </p:cNvPicPr>
          <p:nvPr/>
        </p:nvPicPr>
        <p:blipFill>
          <a:blip r:embed="rId7" cstate="print"/>
          <a:srcRect l="10470" r="3688"/>
          <a:stretch>
            <a:fillRect/>
          </a:stretch>
        </p:blipFill>
        <p:spPr bwMode="auto">
          <a:xfrm>
            <a:off x="357158" y="1857364"/>
            <a:ext cx="3714776" cy="2489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 descr="DSC_09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1928802"/>
            <a:ext cx="2882905" cy="429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DSC_09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1670" y="3714752"/>
            <a:ext cx="4176713" cy="2776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25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0166" y="285728"/>
            <a:ext cx="5286412" cy="13573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Stanowisko pracy strażnika</a:t>
            </a:r>
            <a:endParaRPr lang="pl-PL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357166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1" name="Obraz 10" descr="C:\Documents and Settings\ntt\Ustawienia lokalne\Temporary Internet Files\Content.MSO\E2C270E3.jpg"/>
          <p:cNvPicPr/>
          <p:nvPr/>
        </p:nvPicPr>
        <p:blipFill>
          <a:blip r:embed="rId7" cstate="print">
            <a:lum bright="10000"/>
          </a:blip>
          <a:srcRect l="6558" r="2723" b="12698"/>
          <a:stretch>
            <a:fillRect/>
          </a:stretch>
        </p:blipFill>
        <p:spPr bwMode="auto">
          <a:xfrm>
            <a:off x="1000100" y="1928802"/>
            <a:ext cx="6715172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0166" y="285728"/>
            <a:ext cx="5286412" cy="13573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Boisko sportowe </a:t>
            </a:r>
            <a:br>
              <a:rPr lang="pl-PL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</a:br>
            <a:r>
              <a:rPr lang="pl-PL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i plac zabaw</a:t>
            </a:r>
            <a:endParaRPr lang="pl-PL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357166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5" name="Obraz 6" descr="DSCF616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714752"/>
            <a:ext cx="3571875" cy="2679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Obraz 5" descr="DSCF616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3714752"/>
            <a:ext cx="3571875" cy="2679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ymbol zastępczy zawartości 3" descr="DSCF616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1857364"/>
            <a:ext cx="3201988" cy="26162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857232"/>
            <a:ext cx="8286808" cy="5143536"/>
          </a:xfrm>
          <a:ln w="38100">
            <a:solidFill>
              <a:srgbClr val="3399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Szkoła jest przystosowana </a:t>
            </a:r>
            <a:br>
              <a:rPr lang="pl-PL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</a:br>
            <a:r>
              <a:rPr lang="pl-PL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do potrzeb niepełnosprawnych</a:t>
            </a:r>
            <a:endParaRPr lang="pl-PL" sz="6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642918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75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0"/>
            <a:ext cx="7358114" cy="185738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Podjazdy dla wózków inwalidzkich</a:t>
            </a:r>
            <a:endParaRPr lang="pl-PL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785794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3" name="Picture 7" descr="DSC_099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1714488"/>
            <a:ext cx="3357586" cy="4857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DSC_0996"/>
          <p:cNvPicPr>
            <a:picLocks noChangeAspect="1" noChangeArrowheads="1"/>
          </p:cNvPicPr>
          <p:nvPr/>
        </p:nvPicPr>
        <p:blipFill>
          <a:blip r:embed="rId8" cstate="print"/>
          <a:srcRect t="4688"/>
          <a:stretch>
            <a:fillRect/>
          </a:stretch>
        </p:blipFill>
        <p:spPr bwMode="auto">
          <a:xfrm>
            <a:off x="2857488" y="3071810"/>
            <a:ext cx="5643602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5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0298" y="0"/>
            <a:ext cx="3071834" cy="142873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Winda</a:t>
            </a:r>
            <a:endParaRPr lang="pl-PL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Obraz 8" descr="4F2B4D68"/>
          <p:cNvPicPr/>
          <p:nvPr/>
        </p:nvPicPr>
        <p:blipFill>
          <a:blip r:embed="rId6" cstate="print"/>
          <a:srcRect b="13344"/>
          <a:stretch>
            <a:fillRect/>
          </a:stretch>
        </p:blipFill>
        <p:spPr bwMode="auto">
          <a:xfrm>
            <a:off x="714348" y="1214422"/>
            <a:ext cx="7358113" cy="5087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http://www.razembezpieczniej.pl/files/t_logo_bezpieczna_szkol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571480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42972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58" y="0"/>
            <a:ext cx="8286808" cy="150019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Główne wejście – rozsuwane drzwi, brak barier architektonicznych</a:t>
            </a:r>
            <a:endParaRPr lang="pl-PL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Obraz 7" descr="1A40DFB6"/>
          <p:cNvPicPr/>
          <p:nvPr/>
        </p:nvPicPr>
        <p:blipFill>
          <a:blip r:embed="rId6" cstate="print">
            <a:lum bright="10000"/>
          </a:blip>
          <a:srcRect b="13296"/>
          <a:stretch>
            <a:fillRect/>
          </a:stretch>
        </p:blipFill>
        <p:spPr bwMode="auto">
          <a:xfrm>
            <a:off x="571472" y="1428736"/>
            <a:ext cx="8215371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http://www.razembezpieczniej.pl/files/t_logo_bezpieczna_szkol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000" y="928670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75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357158" y="285728"/>
            <a:ext cx="8329642" cy="1571647"/>
          </a:xfrm>
        </p:spPr>
        <p:txBody>
          <a:bodyPr/>
          <a:lstStyle/>
          <a:p>
            <a:pPr eaLnBrk="1" hangingPunct="1">
              <a:defRPr/>
            </a:pPr>
            <a:r>
              <a:rPr lang="pl-P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Porównanie wyników ankiet dotyczących poczucia bezpieczeństwa </a:t>
            </a:r>
            <a:br>
              <a:rPr lang="pl-P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 dnia</a:t>
            </a:r>
            <a:br>
              <a:rPr lang="pl-P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sz="2400" b="1" dirty="0" smtClean="0">
                <a:solidFill>
                  <a:srgbClr val="BFE7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21.10.2009r.</a:t>
            </a:r>
            <a:r>
              <a:rPr lang="pl-P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i </a:t>
            </a:r>
            <a:r>
              <a:rPr lang="pl-PL" sz="2400" b="1" dirty="0" smtClean="0">
                <a:solidFill>
                  <a:srgbClr val="003DB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12.04.2010r.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28596" y="2071679"/>
          <a:ext cx="8501151" cy="433862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58479"/>
                <a:gridCol w="2571336"/>
                <a:gridCol w="2571336"/>
              </a:tblGrid>
              <a:tr h="844058">
                <a:tc>
                  <a:txBody>
                    <a:bodyPr/>
                    <a:lstStyle/>
                    <a:p>
                      <a:endParaRPr lang="pl-PL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aseline="0" dirty="0" smtClean="0">
                          <a:solidFill>
                            <a:srgbClr val="BFE7F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Ankieta z dn.21.10.2009r</a:t>
                      </a:r>
                      <a:endParaRPr lang="pl-PL" sz="1800" b="0" i="0" baseline="0" dirty="0">
                        <a:solidFill>
                          <a:srgbClr val="BFE7F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solidFill>
                            <a:srgbClr val="003DB8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Ankieta z dn.22.04.2010r.</a:t>
                      </a:r>
                      <a:endParaRPr lang="pl-PL" sz="1800" b="0" dirty="0" smtClean="0">
                        <a:solidFill>
                          <a:srgbClr val="003DB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0176"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Liczba uczniów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308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311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141"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Liczba uczniów szkoły podstawowej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198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185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0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Liczba uczniów</a:t>
                      </a:r>
                      <a:r>
                        <a:rPr lang="pl-PL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gimnazjum</a:t>
                      </a:r>
                      <a:endParaRPr lang="pl-PL" sz="20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110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126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139"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Dziewczęta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164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185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018"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Chłopcy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144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126</a:t>
                      </a:r>
                      <a:endParaRPr lang="pl-PL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/>
          <p:nvPr/>
        </p:nvGraphicFramePr>
        <p:xfrm>
          <a:off x="0" y="214290"/>
          <a:ext cx="8786842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rgbClr val="C00000"/>
                </a:solidFill>
                <a:latin typeface="Georgia" pitchFamily="18" charset="0"/>
              </a:rPr>
              <a:t>W swojej klasie czujesz się:</a:t>
            </a:r>
          </a:p>
        </p:txBody>
      </p:sp>
      <p:graphicFrame>
        <p:nvGraphicFramePr>
          <p:cNvPr id="12" name="Wykres 11"/>
          <p:cNvGraphicFramePr/>
          <p:nvPr/>
        </p:nvGraphicFramePr>
        <p:xfrm>
          <a:off x="357158" y="1714488"/>
          <a:ext cx="8358246" cy="496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Chart bld="category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Obraz 9" descr="http://www.razembezpieczniej.pl/files/t_logo_bezpieczna_szkol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285728"/>
            <a:ext cx="1214414" cy="12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SC_089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714488"/>
            <a:ext cx="5425487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625" y="357188"/>
            <a:ext cx="8353425" cy="1727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Baza Szkoły</a:t>
            </a:r>
            <a: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pl-PL" sz="6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Picture 6" descr="DSC_089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000372"/>
            <a:ext cx="3752269" cy="24955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C00000"/>
                </a:solidFill>
                <a:latin typeface="Georgia" pitchFamily="18" charset="0"/>
              </a:rPr>
              <a:t>Czy czujesz się w swojej szkole bezpiecznie?</a:t>
            </a:r>
          </a:p>
        </p:txBody>
      </p:sp>
      <p:graphicFrame>
        <p:nvGraphicFramePr>
          <p:cNvPr id="4" name="Wykres 3"/>
          <p:cNvGraphicFramePr/>
          <p:nvPr/>
        </p:nvGraphicFramePr>
        <p:xfrm>
          <a:off x="571472" y="1397000"/>
          <a:ext cx="8072494" cy="524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2000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2000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2000"/>
                                        <p:tgtEl>
                                          <p:spTgt spid="4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El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C00000"/>
                </a:solidFill>
                <a:latin typeface="Georgia" pitchFamily="18" charset="0"/>
              </a:rPr>
              <a:t>Jeśli czujesz się bezpiecznie, to dlatego, że:</a:t>
            </a:r>
          </a:p>
        </p:txBody>
      </p:sp>
      <p:graphicFrame>
        <p:nvGraphicFramePr>
          <p:cNvPr id="4" name="Symbol zastępczy zawartości 4"/>
          <p:cNvGraphicFramePr>
            <a:graphicFrameLocks noGrp="1"/>
          </p:cNvGraphicFramePr>
          <p:nvPr>
            <p:ph sz="half" idx="2"/>
          </p:nvPr>
        </p:nvGraphicFramePr>
        <p:xfrm>
          <a:off x="214313" y="1073150"/>
          <a:ext cx="8643937" cy="556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C00000"/>
                </a:solidFill>
                <a:latin typeface="Georgia" pitchFamily="18" charset="0"/>
              </a:rPr>
              <a:t>Jeśli nie czujesz się bezpiecznie, to dlatego, że:</a:t>
            </a:r>
          </a:p>
        </p:txBody>
      </p:sp>
      <p:graphicFrame>
        <p:nvGraphicFramePr>
          <p:cNvPr id="4" name="Symbol zastępczy zawartości 4"/>
          <p:cNvGraphicFramePr>
            <a:graphicFrameLocks noGrp="1"/>
          </p:cNvGraphicFramePr>
          <p:nvPr>
            <p:ph sz="half" idx="2"/>
          </p:nvPr>
        </p:nvGraphicFramePr>
        <p:xfrm>
          <a:off x="574675" y="1600200"/>
          <a:ext cx="8107363" cy="504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El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C00000"/>
                </a:solidFill>
                <a:latin typeface="Georgia" pitchFamily="18" charset="0"/>
              </a:rPr>
              <a:t>Jestem zmuszany do wykonywania różnych poleceń:</a:t>
            </a:r>
          </a:p>
        </p:txBody>
      </p:sp>
      <p:graphicFrame>
        <p:nvGraphicFramePr>
          <p:cNvPr id="4" name="Wykres 3"/>
          <p:cNvGraphicFramePr/>
          <p:nvPr/>
        </p:nvGraphicFramePr>
        <p:xfrm>
          <a:off x="357158" y="1397000"/>
          <a:ext cx="8286808" cy="503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C00000"/>
                </a:solidFill>
                <a:latin typeface="Verdana" pitchFamily="34" charset="0"/>
              </a:rPr>
              <a:t>Kto spowodował, że poczucie Twego bezpieczeństwa jest zagrożone?</a:t>
            </a:r>
          </a:p>
        </p:txBody>
      </p:sp>
      <p:graphicFrame>
        <p:nvGraphicFramePr>
          <p:cNvPr id="5" name="Symbol zastępczy wykresu 4"/>
          <p:cNvGraphicFramePr>
            <a:graphicFrameLocks noGrp="1"/>
          </p:cNvGraphicFramePr>
          <p:nvPr>
            <p:ph type="chart" idx="1"/>
          </p:nvPr>
        </p:nvGraphicFramePr>
        <p:xfrm>
          <a:off x="457200" y="1285860"/>
          <a:ext cx="8229600" cy="484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sz="2400" dirty="0" smtClean="0">
                <a:solidFill>
                  <a:srgbClr val="C00000"/>
                </a:solidFill>
                <a:latin typeface="Verdana" pitchFamily="34" charset="0"/>
              </a:rPr>
              <a:t>Osoby dorosłe, które spowodowały, że poczucie Twojego bezpieczeństwa jest zagrożone:</a:t>
            </a:r>
          </a:p>
        </p:txBody>
      </p:sp>
      <p:graphicFrame>
        <p:nvGraphicFramePr>
          <p:cNvPr id="5" name="Symbol zastępczy wykresu 4"/>
          <p:cNvGraphicFramePr>
            <a:graphicFrameLocks noGrp="1"/>
          </p:cNvGraphicFramePr>
          <p:nvPr>
            <p:ph type="chart" idx="1"/>
          </p:nvPr>
        </p:nvGraphicFramePr>
        <p:xfrm>
          <a:off x="457200" y="1285860"/>
          <a:ext cx="8229600" cy="484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C00000"/>
                </a:solidFill>
                <a:latin typeface="Verdana" pitchFamily="34" charset="0"/>
              </a:rPr>
              <a:t>Relacje między nauczycielami a uczniami określiłbyś jako:</a:t>
            </a:r>
          </a:p>
        </p:txBody>
      </p:sp>
      <p:graphicFrame>
        <p:nvGraphicFramePr>
          <p:cNvPr id="5" name="Symbol zastępczy wykresu 4"/>
          <p:cNvGraphicFramePr>
            <a:graphicFrameLocks noGrp="1"/>
          </p:cNvGraphicFramePr>
          <p:nvPr>
            <p:ph type="chart" idx="1"/>
          </p:nvPr>
        </p:nvGraphicFramePr>
        <p:xfrm>
          <a:off x="457200" y="1285860"/>
          <a:ext cx="8229600" cy="484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C00000"/>
                </a:solidFill>
                <a:latin typeface="Verdana" pitchFamily="34" charset="0"/>
              </a:rPr>
              <a:t>Jak czujesz się w swojej klasie?</a:t>
            </a:r>
          </a:p>
        </p:txBody>
      </p:sp>
      <p:graphicFrame>
        <p:nvGraphicFramePr>
          <p:cNvPr id="5" name="Symbol zastępczy wykresu 4"/>
          <p:cNvGraphicFramePr>
            <a:graphicFrameLocks noGrp="1"/>
          </p:cNvGraphicFramePr>
          <p:nvPr>
            <p:ph type="chart" idx="1"/>
          </p:nvPr>
        </p:nvGraphicFramePr>
        <p:xfrm>
          <a:off x="457200" y="1285860"/>
          <a:ext cx="8229600" cy="484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58" y="785794"/>
            <a:ext cx="8286808" cy="5643602"/>
          </a:xfrm>
          <a:ln w="38100">
            <a:solidFill>
              <a:srgbClr val="3399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Przykłady działań  </a:t>
            </a:r>
            <a:b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 ramach realizacji zadań programu </a:t>
            </a:r>
            <a:b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„Szkoła dbająca </a:t>
            </a:r>
            <a:b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bezpieczeństwo”</a:t>
            </a: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428604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928662" y="428604"/>
            <a:ext cx="6072230" cy="1000133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Bezpieczna droga do szkoły</a:t>
            </a:r>
            <a:endParaRPr lang="pl-PL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Obraz 7" descr="Bezpieczna droga do szkoły"/>
          <p:cNvPicPr/>
          <p:nvPr/>
        </p:nvPicPr>
        <p:blipFill>
          <a:blip r:embed="rId6" cstate="print"/>
          <a:srcRect l="2609" t="3077" r="2609" b="4615"/>
          <a:stretch>
            <a:fillRect/>
          </a:stretch>
        </p:blipFill>
        <p:spPr bwMode="auto">
          <a:xfrm>
            <a:off x="642910" y="1643050"/>
            <a:ext cx="7786742" cy="471490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http://www.razembezpieczniej.pl/files/t_logo_bezpieczna_szkol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2396" y="642918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5" descr="DSC_09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357298"/>
            <a:ext cx="8001056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9" descr="F:\DCIM\100NCD40\DSC_09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4214818"/>
            <a:ext cx="3617912" cy="24050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625" y="357188"/>
            <a:ext cx="8353425" cy="1727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eaLnBrk="1" hangingPunct="1">
              <a:defRPr/>
            </a:pPr>
            <a:r>
              <a:rPr lang="pl-PL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Hol szkoły i szatnia</a:t>
            </a:r>
            <a: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pl-PL" sz="6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Obraz 8" descr="http://www.razembezpieczniej.pl/files/t_logo_bezpieczna_szkola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72396" y="571480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1" name="rozyczka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blinds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75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0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428596" y="428604"/>
            <a:ext cx="6929486" cy="1285884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Konkurs plastyczny Gazety Wrocławskiej „Moja droga do szkoły”</a:t>
            </a:r>
            <a:endParaRPr lang="pl-PL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642918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Obraz 8" descr="D:\101MSDCF\DSC00411.JPG"/>
          <p:cNvPicPr/>
          <p:nvPr/>
        </p:nvPicPr>
        <p:blipFill>
          <a:blip r:embed="rId7" cstate="print"/>
          <a:srcRect t="41365" r="13265"/>
          <a:stretch>
            <a:fillRect/>
          </a:stretch>
        </p:blipFill>
        <p:spPr bwMode="auto">
          <a:xfrm>
            <a:off x="571472" y="2143116"/>
            <a:ext cx="8072494" cy="43175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6929486" cy="142876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Działalność koła „Caritas”</a:t>
            </a:r>
            <a:endParaRPr lang="pl-PL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428604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" name="Obraz 9"/>
          <p:cNvPicPr/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571472" y="1571612"/>
            <a:ext cx="6143668" cy="399256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357158" y="5857892"/>
            <a:ext cx="6000792" cy="65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Przedstawienie wigilijne</a:t>
            </a:r>
            <a:endParaRPr lang="pl-PL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071942"/>
            <a:ext cx="2857520" cy="252401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D:\101MSDCF\DSC00396.JPG"/>
          <p:cNvPicPr>
            <a:picLocks noChangeAspect="1" noChangeArrowheads="1"/>
          </p:cNvPicPr>
          <p:nvPr/>
        </p:nvPicPr>
        <p:blipFill>
          <a:blip r:embed="rId6" cstate="print"/>
          <a:srcRect t="32727" r="1817"/>
          <a:stretch>
            <a:fillRect/>
          </a:stretch>
        </p:blipFill>
        <p:spPr bwMode="auto">
          <a:xfrm>
            <a:off x="4429124" y="4286256"/>
            <a:ext cx="3600000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101MSDCF\DSC00400.JPG"/>
          <p:cNvPicPr>
            <a:picLocks noChangeAspect="1" noChangeArrowheads="1"/>
          </p:cNvPicPr>
          <p:nvPr/>
        </p:nvPicPr>
        <p:blipFill>
          <a:blip r:embed="rId7" cstate="print"/>
          <a:srcRect t="5608"/>
          <a:stretch>
            <a:fillRect/>
          </a:stretch>
        </p:blipFill>
        <p:spPr bwMode="auto">
          <a:xfrm>
            <a:off x="357158" y="1714488"/>
            <a:ext cx="3571896" cy="17285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101MSDCF\DSC00413.JPG"/>
          <p:cNvPicPr>
            <a:picLocks noChangeAspect="1" noChangeArrowheads="1"/>
          </p:cNvPicPr>
          <p:nvPr/>
        </p:nvPicPr>
        <p:blipFill>
          <a:blip r:embed="rId8" cstate="print"/>
          <a:srcRect l="20798"/>
          <a:stretch>
            <a:fillRect/>
          </a:stretch>
        </p:blipFill>
        <p:spPr bwMode="auto">
          <a:xfrm>
            <a:off x="428596" y="3714752"/>
            <a:ext cx="3308628" cy="2902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D:\101MSDCF\DSC004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1214422"/>
            <a:ext cx="3714776" cy="280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http://www.razembezpieczniej.pl/files/t_logo_bezpieczna_szkola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0" y="2500306"/>
            <a:ext cx="1857388" cy="190294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428596" y="428604"/>
            <a:ext cx="6929486" cy="1285884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Działalność świetlicy szkolnej</a:t>
            </a:r>
            <a:endParaRPr lang="pl-PL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 l="1562" r="2343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-857288" y="0"/>
            <a:ext cx="6286544" cy="1000132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Atrakcyjna przerwa</a:t>
            </a:r>
            <a:endParaRPr lang="pl-PL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ntt\Pulpit\zdjęcia szkolne\P1060466.jpg"/>
          <p:cNvPicPr>
            <a:picLocks noChangeAspect="1" noChangeArrowheads="1"/>
          </p:cNvPicPr>
          <p:nvPr/>
        </p:nvPicPr>
        <p:blipFill>
          <a:blip r:embed="rId6" cstate="print"/>
          <a:srcRect t="30954" r="46475"/>
          <a:stretch>
            <a:fillRect/>
          </a:stretch>
        </p:blipFill>
        <p:spPr bwMode="auto">
          <a:xfrm>
            <a:off x="5000628" y="2285992"/>
            <a:ext cx="3758738" cy="3429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Documents and Settings\ntt\Pulpit\zdjęcia szkolne\P1060469.jpg"/>
          <p:cNvPicPr>
            <a:picLocks noChangeAspect="1" noChangeArrowheads="1"/>
          </p:cNvPicPr>
          <p:nvPr/>
        </p:nvPicPr>
        <p:blipFill>
          <a:blip r:embed="rId7" cstate="print"/>
          <a:srcRect l="6570" r="29925" b="6977"/>
          <a:stretch>
            <a:fillRect/>
          </a:stretch>
        </p:blipFill>
        <p:spPr bwMode="auto">
          <a:xfrm>
            <a:off x="2571736" y="3857628"/>
            <a:ext cx="414340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 descr="http://www.ifona.webd.pl/zsi2/pliki2009_2010/njus/foto/podroz_po_ue_fp.jpg"/>
          <p:cNvPicPr/>
          <p:nvPr/>
        </p:nvPicPr>
        <p:blipFill>
          <a:blip r:embed="rId8" cstate="print"/>
          <a:srcRect l="4795" t="7264" r="4078" b="10406"/>
          <a:stretch>
            <a:fillRect/>
          </a:stretch>
        </p:blipFill>
        <p:spPr bwMode="auto">
          <a:xfrm>
            <a:off x="214282" y="928670"/>
            <a:ext cx="5000660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http://www.razembezpieczniej.pl/files/t_logo_bezpieczna_szkola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714356"/>
            <a:ext cx="1857388" cy="190294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 l="1562" r="2343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-214338"/>
            <a:ext cx="7143800" cy="1857364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r>
              <a:rPr lang="pl-PL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Rzecznik Praw Ucznia </a:t>
            </a:r>
            <a:br>
              <a:rPr lang="pl-PL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 czasie rozmów  z uczniami</a:t>
            </a:r>
            <a:endParaRPr lang="pl-PL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ntt\Pulpit\zdjęcia szkolne\P1060443.jpg"/>
          <p:cNvPicPr>
            <a:picLocks noChangeAspect="1" noChangeArrowheads="1"/>
          </p:cNvPicPr>
          <p:nvPr/>
        </p:nvPicPr>
        <p:blipFill>
          <a:blip r:embed="rId6" cstate="print"/>
          <a:srcRect l="36082" t="23469"/>
          <a:stretch>
            <a:fillRect/>
          </a:stretch>
        </p:blipFill>
        <p:spPr bwMode="auto">
          <a:xfrm>
            <a:off x="1142976" y="1714488"/>
            <a:ext cx="6572296" cy="4786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http://www.razembezpieczniej.pl/files/t_logo_bezpieczna_szkol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428604"/>
            <a:ext cx="1857388" cy="190294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5357818" y="2786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9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3" cstate="print"/>
          <a:srcRect l="1562" r="2343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Documents and Settings\ntt\Moje dokumenty\Moje obrazy\Microsoft Clip Organizer\j0210278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571472" y="1785926"/>
            <a:ext cx="8001056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pl-PL" sz="4000" dirty="0" smtClean="0">
                <a:solidFill>
                  <a:srgbClr val="C00000"/>
                </a:solidFill>
                <a:latin typeface="Monotype Corsiva" pitchFamily="66" charset="0"/>
              </a:rPr>
              <a:t>Szkolny konkurs „ </a:t>
            </a:r>
            <a:r>
              <a:rPr lang="pl-PL" sz="4000" dirty="0" err="1" smtClean="0">
                <a:solidFill>
                  <a:srgbClr val="C00000"/>
                </a:solidFill>
                <a:latin typeface="Monotype Corsiva" pitchFamily="66" charset="0"/>
              </a:rPr>
              <a:t>Savoir-vivre</a:t>
            </a:r>
            <a:r>
              <a:rPr lang="pl-PL" sz="4000" dirty="0" smtClean="0">
                <a:solidFill>
                  <a:srgbClr val="C00000"/>
                </a:solidFill>
                <a:latin typeface="Monotype Corsiva" pitchFamily="66" charset="0"/>
              </a:rPr>
              <a:t>, czyli grzeczność popłaca”</a:t>
            </a:r>
          </a:p>
          <a:p>
            <a:pPr>
              <a:buNone/>
            </a:pPr>
            <a:r>
              <a:rPr lang="pl-PL" sz="3200" dirty="0" smtClean="0">
                <a:latin typeface="Monotype Corsiva" pitchFamily="66" charset="0"/>
              </a:rPr>
              <a:t>w ramach realizacji zadania „Program podnoszenia kultury słowa i przeciwdziałania agresji słownej wśród uczniów klas IV-VI i gimnazjum”</a:t>
            </a:r>
            <a:endParaRPr lang="pl-PL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6" cstate="print"/>
          <a:srcRect l="1562" r="2343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-214338"/>
            <a:ext cx="7143800" cy="1857364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Oferta zajęć pozalekcyjnych</a:t>
            </a:r>
            <a:b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36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koła sportowe:</a:t>
            </a:r>
            <a:endParaRPr lang="pl-PL" sz="36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28596" y="1714488"/>
            <a:ext cx="7858180" cy="496135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lnSpc>
                <a:spcPct val="90000"/>
              </a:lnSpc>
              <a:buNone/>
            </a:pPr>
            <a:r>
              <a:rPr lang="pl-PL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Mini gry zespołowe – siatkówka </a:t>
            </a:r>
          </a:p>
          <a:p>
            <a:pPr algn="l">
              <a:lnSpc>
                <a:spcPct val="90000"/>
              </a:lnSpc>
              <a:buNone/>
            </a:pPr>
            <a:r>
              <a:rPr lang="pl-PL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Arteterapia</a:t>
            </a:r>
            <a:r>
              <a:rPr lang="pl-PL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 zastosowaniem technik dramy  </a:t>
            </a:r>
          </a:p>
          <a:p>
            <a:pPr algn="l">
              <a:lnSpc>
                <a:spcPct val="90000"/>
              </a:lnSpc>
              <a:buNone/>
            </a:pPr>
            <a:r>
              <a:rPr lang="pl-PL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Zespołowe gry sportowe </a:t>
            </a:r>
          </a:p>
          <a:p>
            <a:pPr algn="l">
              <a:lnSpc>
                <a:spcPct val="90000"/>
              </a:lnSpc>
              <a:buNone/>
            </a:pPr>
            <a:r>
              <a:rPr lang="pl-PL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Krajoznawstwo i turystyka rowerowa</a:t>
            </a:r>
          </a:p>
          <a:p>
            <a:pPr algn="l">
              <a:lnSpc>
                <a:spcPct val="90000"/>
              </a:lnSpc>
              <a:buNone/>
            </a:pPr>
            <a:r>
              <a:rPr lang="pl-PL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pl-PL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l-PL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Kurs na Kartę Motorowerową</a:t>
            </a:r>
            <a:r>
              <a:rPr lang="pl-PL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pl-PL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pl-PL" sz="2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357166"/>
            <a:ext cx="1857388" cy="190294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1" name="Picture 4" descr="MCj0439810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867400" y="3214686"/>
            <a:ext cx="2743200" cy="33893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 l="1562" r="2343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0"/>
            <a:ext cx="7143800" cy="1857364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Oferta zajęć pozalekcyjnych</a:t>
            </a:r>
            <a:b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36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zajęcia matematyczno-fizyczne:</a:t>
            </a:r>
            <a:endParaRPr lang="pl-PL" sz="36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28596" y="1714488"/>
            <a:ext cx="7858180" cy="4801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lnSpc>
                <a:spcPct val="90000"/>
              </a:lnSpc>
              <a:buNone/>
            </a:pPr>
            <a:endParaRPr lang="pl-PL" sz="2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357166"/>
            <a:ext cx="1857388" cy="190294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Picture 4" descr="MPj043943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072066" y="3994150"/>
            <a:ext cx="3555997" cy="250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rostokąt 12"/>
          <p:cNvSpPr/>
          <p:nvPr/>
        </p:nvSpPr>
        <p:spPr>
          <a:xfrm>
            <a:off x="285720" y="1857364"/>
            <a:ext cx="828680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l-PL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Koło fizyczne </a:t>
            </a:r>
          </a:p>
          <a:p>
            <a:pPr algn="l">
              <a:buNone/>
            </a:pPr>
            <a:r>
              <a:rPr lang="pl-PL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Zespół dydaktyczno-wyrównawczy z </a:t>
            </a:r>
            <a:br>
              <a:rPr lang="pl-PL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pl-PL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matematyki </a:t>
            </a:r>
          </a:p>
          <a:p>
            <a:pPr algn="l">
              <a:buNone/>
            </a:pPr>
            <a:r>
              <a:rPr lang="pl-PL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Zajęcia doskonalące umiejętności </a:t>
            </a:r>
            <a:br>
              <a:rPr lang="pl-PL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pl-PL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rachunkowe</a:t>
            </a:r>
          </a:p>
        </p:txBody>
      </p:sp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 l="1562" r="2343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642918"/>
            <a:ext cx="7143800" cy="1857364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Oferta zajęć pozalekcyjnych</a:t>
            </a:r>
            <a:b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36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zajęcia humanistyczne:</a:t>
            </a:r>
            <a:endParaRPr lang="pl-PL" sz="36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00034" y="2857496"/>
            <a:ext cx="7858180" cy="33055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buNone/>
            </a:pPr>
            <a:r>
              <a:rPr lang="pl-PL" sz="3600" b="1" dirty="0" smtClean="0">
                <a:solidFill>
                  <a:srgbClr val="C00000"/>
                </a:solidFill>
              </a:rPr>
              <a:t>Zespół dydaktyczno-wyrównawczy z języka polskiego</a:t>
            </a:r>
          </a:p>
          <a:p>
            <a:pPr algn="l">
              <a:buNone/>
            </a:pPr>
            <a:r>
              <a:rPr lang="pl-PL" sz="3600" b="1" dirty="0" smtClean="0">
                <a:solidFill>
                  <a:srgbClr val="C00000"/>
                </a:solidFill>
              </a:rPr>
              <a:t>Koło Miłośników Sztuki </a:t>
            </a:r>
          </a:p>
          <a:p>
            <a:pPr algn="l">
              <a:buNone/>
            </a:pPr>
            <a:r>
              <a:rPr lang="pl-PL" sz="3600" b="1" dirty="0" smtClean="0">
                <a:solidFill>
                  <a:srgbClr val="C00000"/>
                </a:solidFill>
              </a:rPr>
              <a:t>Koło miłośników X muzy</a:t>
            </a: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357166"/>
            <a:ext cx="1857388" cy="190294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357562"/>
            <a:ext cx="238125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 l="1562" r="2343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642918"/>
            <a:ext cx="7143800" cy="1857364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Oferta zajęć pozalekcyjnych</a:t>
            </a:r>
            <a:b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36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zajęcia biologiczno-chemiczne:</a:t>
            </a:r>
            <a:endParaRPr lang="pl-PL" sz="36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00034" y="2857496"/>
            <a:ext cx="7858180" cy="6544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buNone/>
            </a:pPr>
            <a:endParaRPr lang="pl-PL" sz="3600" b="1" dirty="0" smtClean="0">
              <a:solidFill>
                <a:srgbClr val="C00000"/>
              </a:solidFill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357166"/>
            <a:ext cx="1714512" cy="178595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428596" y="3143248"/>
            <a:ext cx="6143668" cy="25778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buNone/>
            </a:pPr>
            <a:r>
              <a:rPr lang="pl-PL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Koło biologiczne ABC przed egzaminem </a:t>
            </a:r>
          </a:p>
          <a:p>
            <a:pPr algn="l">
              <a:buNone/>
            </a:pPr>
            <a:r>
              <a:rPr lang="pl-PL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Koło chemiczne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2428868"/>
            <a:ext cx="3714776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625" y="357188"/>
            <a:ext cx="8353425" cy="13573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eaLnBrk="1" hangingPunct="1">
              <a:defRPr/>
            </a:pPr>
            <a:r>
              <a:rPr lang="pl-PL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Gabinet dyrektorski</a:t>
            </a:r>
            <a:endParaRPr lang="pl-PL" sz="6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Picture 7" descr="F:\DCIM\100NCD40\DSC_09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643050"/>
            <a:ext cx="4584700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6" descr="DSC_09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571876"/>
            <a:ext cx="4214842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http://www.razembezpieczniej.pl/files/t_logo_bezpieczna_szkola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785793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 l="1562" r="2343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642918"/>
            <a:ext cx="7143800" cy="1857364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Oferta zajęć pozalekcyjnych</a:t>
            </a:r>
            <a:b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36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zajęcia językowe:</a:t>
            </a:r>
            <a:endParaRPr lang="pl-PL" sz="36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357166"/>
            <a:ext cx="1714512" cy="178595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1" name="Picture 4" descr="MCj0429615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072066" y="4214818"/>
            <a:ext cx="3786214" cy="2432050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500034" y="2428868"/>
            <a:ext cx="7786742" cy="291772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pl-PL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Zajęcia doskonalące z języka angielskiego </a:t>
            </a:r>
          </a:p>
          <a:p>
            <a:pPr>
              <a:buNone/>
            </a:pPr>
            <a:r>
              <a:rPr lang="pl-PL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Zajęcia konwersacyjne z języka angielskiego </a:t>
            </a:r>
          </a:p>
        </p:txBody>
      </p:sp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 l="1562" r="2343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642918"/>
            <a:ext cx="7143800" cy="1857364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Oferta zajęć pozalekcyjnych</a:t>
            </a:r>
            <a:br>
              <a:rPr lang="pl-PL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8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zajęcia stymulujące rozwój</a:t>
            </a:r>
            <a:r>
              <a:rPr lang="pl-PL" sz="36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pl-PL" sz="36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Obraz 11" descr="http://www.razembezpieczniej.pl/files/t_logo_bezpieczna_szkol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357166"/>
            <a:ext cx="1714512" cy="178595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500034" y="2428868"/>
            <a:ext cx="7786742" cy="6544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endParaRPr lang="pl-PL" sz="36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214282" y="2161330"/>
          <a:ext cx="8929718" cy="4696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625" y="357188"/>
            <a:ext cx="8353425" cy="13573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eaLnBrk="1" hangingPunct="1">
              <a:defRPr/>
            </a:pPr>
            <a:r>
              <a:rPr lang="pl-PL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 Biblioteka i czytelnia</a:t>
            </a:r>
            <a:endParaRPr lang="pl-PL" sz="6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2" name="Picture 6" descr="F:\DCIM\100NCD40\DSC_0938.JPG"/>
          <p:cNvPicPr>
            <a:picLocks noChangeAspect="1" noChangeArrowheads="1"/>
          </p:cNvPicPr>
          <p:nvPr/>
        </p:nvPicPr>
        <p:blipFill>
          <a:blip r:embed="rId6" cstate="print"/>
          <a:srcRect l="7075"/>
          <a:stretch>
            <a:fillRect/>
          </a:stretch>
        </p:blipFill>
        <p:spPr bwMode="auto">
          <a:xfrm>
            <a:off x="571472" y="1643050"/>
            <a:ext cx="4429156" cy="3168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7" descr="F:\DCIM\100NCD40\DSC_0936.JPG"/>
          <p:cNvPicPr>
            <a:picLocks noChangeAspect="1" noChangeArrowheads="1"/>
          </p:cNvPicPr>
          <p:nvPr/>
        </p:nvPicPr>
        <p:blipFill>
          <a:blip r:embed="rId7" cstate="print"/>
          <a:srcRect r="3123"/>
          <a:stretch>
            <a:fillRect/>
          </a:stretch>
        </p:blipFill>
        <p:spPr bwMode="auto">
          <a:xfrm>
            <a:off x="4024986" y="3500438"/>
            <a:ext cx="4476104" cy="3071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1B80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http://www.razembezpieczniej.pl/files/t_logo_bezpieczna_szkola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0" y="714355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85918" y="357188"/>
            <a:ext cx="4714908" cy="13573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6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Stołówka</a:t>
            </a:r>
            <a:endParaRPr lang="pl-PL" sz="6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26" name="Picture 2" descr="6B5BE9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571612"/>
            <a:ext cx="4968000" cy="3730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7" descr="F:\DCIM\100NCD40\DSC_09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429124" y="2714620"/>
            <a:ext cx="4181474" cy="3827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http://www.razembezpieczniej.pl/files/t_logo_bezpieczna_szkola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571479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58" y="285728"/>
            <a:ext cx="3857652" cy="13573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Sale lekcyjne</a:t>
            </a:r>
            <a:endParaRPr lang="pl-PL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2" name="Picture 10" descr="DSC_09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571612"/>
            <a:ext cx="5786478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6" descr="DSC_0926"/>
          <p:cNvPicPr>
            <a:picLocks noChangeAspect="1" noChangeArrowheads="1"/>
          </p:cNvPicPr>
          <p:nvPr/>
        </p:nvPicPr>
        <p:blipFill>
          <a:blip r:embed="rId7" cstate="print"/>
          <a:srcRect t="3307"/>
          <a:stretch>
            <a:fillRect/>
          </a:stretch>
        </p:blipFill>
        <p:spPr bwMode="auto">
          <a:xfrm>
            <a:off x="5214942" y="4071942"/>
            <a:ext cx="347243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 descr="DSC_09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714356"/>
            <a:ext cx="3286148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9" descr="DSC_09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662" y="4429132"/>
            <a:ext cx="3240000" cy="2154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http://www.razembezpieczniej.pl/files/t_logo_bezpieczna_szkol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1500174"/>
            <a:ext cx="1214414" cy="121441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58" y="285728"/>
            <a:ext cx="7000924" cy="13573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Sala sportowa</a:t>
            </a:r>
            <a:endParaRPr lang="pl-PL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Picture 6" descr="DSC_09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500174"/>
            <a:ext cx="8072494" cy="4857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http://www.razembezpieczniej.pl/files/t_logo_bezpieczna_szkol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13" y="857232"/>
            <a:ext cx="1428759" cy="142876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 for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141663"/>
            <a:ext cx="32400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34" name="Picture 10" descr="C:\Documents and Settings\ntt\Moje dokumenty\Moje obrazy\Microsoft Clip Organizer\j043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0166" y="0"/>
            <a:ext cx="5286412" cy="13573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pl-PL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Sala korekcyjna</a:t>
            </a:r>
            <a:endParaRPr lang="pl-PL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8" name="Picture 7" descr="DSC_09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285860"/>
            <a:ext cx="4333453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9" descr="DSC_09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3714752"/>
            <a:ext cx="4620084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8" descr="DSC_0922"/>
          <p:cNvPicPr>
            <a:picLocks noChangeAspect="1" noChangeArrowheads="1"/>
          </p:cNvPicPr>
          <p:nvPr/>
        </p:nvPicPr>
        <p:blipFill>
          <a:blip r:embed="rId8" cstate="print"/>
          <a:srcRect l="3996"/>
          <a:stretch>
            <a:fillRect/>
          </a:stretch>
        </p:blipFill>
        <p:spPr bwMode="auto">
          <a:xfrm>
            <a:off x="4429124" y="1785926"/>
            <a:ext cx="4357718" cy="2951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 descr="http://www.razembezpieczniej.pl/files/t_logo_bezpieczna_szkola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00958" y="285728"/>
            <a:ext cx="1260000" cy="1260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10000"/>
          </a:lnSpc>
          <a:spcBef>
            <a:spcPct val="70000"/>
          </a:spcBef>
          <a:spcAft>
            <a:spcPct val="0"/>
          </a:spcAft>
          <a:buClrTx/>
          <a:buSzTx/>
          <a:buFont typeface="Wingdings" pitchFamily="2" charset="2"/>
          <a:buChar char="Ø"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10000"/>
          </a:lnSpc>
          <a:spcBef>
            <a:spcPct val="70000"/>
          </a:spcBef>
          <a:spcAft>
            <a:spcPct val="0"/>
          </a:spcAft>
          <a:buClrTx/>
          <a:buSzTx/>
          <a:buFont typeface="Wingdings" pitchFamily="2" charset="2"/>
          <a:buChar char="Ø"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326</Words>
  <Application>Microsoft Office PowerPoint</Application>
  <PresentationFormat>Pokaz na ekranie (4:3)</PresentationFormat>
  <Paragraphs>78</Paragraphs>
  <Slides>41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Projekt domyślny</vt:lpstr>
      <vt:lpstr>„Szkoła dbająca  o bezpieczeństwo”</vt:lpstr>
      <vt:lpstr> Baza Szkoły </vt:lpstr>
      <vt:lpstr>Hol szkoły i szatnia </vt:lpstr>
      <vt:lpstr>Gabinet dyrektorski</vt:lpstr>
      <vt:lpstr> Biblioteka i czytelnia</vt:lpstr>
      <vt:lpstr>Stołówka</vt:lpstr>
      <vt:lpstr>Sale lekcyjne</vt:lpstr>
      <vt:lpstr>Sala sportowa</vt:lpstr>
      <vt:lpstr>Sala korekcyjna</vt:lpstr>
      <vt:lpstr>Gabinet pielęgniarki</vt:lpstr>
      <vt:lpstr>Stanowisko pracy strażnika</vt:lpstr>
      <vt:lpstr>Boisko sportowe  i plac zabaw</vt:lpstr>
      <vt:lpstr>Szkoła jest przystosowana  do potrzeb niepełnosprawnych</vt:lpstr>
      <vt:lpstr>Podjazdy dla wózków inwalidzkich</vt:lpstr>
      <vt:lpstr>Winda</vt:lpstr>
      <vt:lpstr>Główne wejście – rozsuwane drzwi, brak barier architektonicznych</vt:lpstr>
      <vt:lpstr>Porównanie wyników ankiet dotyczących poczucia bezpieczeństwa  z dnia 21.10.2009r. i 12.04.2010r.</vt:lpstr>
      <vt:lpstr>Slajd 18</vt:lpstr>
      <vt:lpstr>W swojej klasie czujesz się:</vt:lpstr>
      <vt:lpstr>Czy czujesz się w swojej szkole bezpiecznie?</vt:lpstr>
      <vt:lpstr>Jeśli czujesz się bezpiecznie, to dlatego, że:</vt:lpstr>
      <vt:lpstr>Jeśli nie czujesz się bezpiecznie, to dlatego, że:</vt:lpstr>
      <vt:lpstr>Jestem zmuszany do wykonywania różnych poleceń:</vt:lpstr>
      <vt:lpstr>Kto spowodował, że poczucie Twego bezpieczeństwa jest zagrożone?</vt:lpstr>
      <vt:lpstr>Osoby dorosłe, które spowodowały, że poczucie Twojego bezpieczeństwa jest zagrożone:</vt:lpstr>
      <vt:lpstr>Relacje między nauczycielami a uczniami określiłbyś jako:</vt:lpstr>
      <vt:lpstr>Jak czujesz się w swojej klasie?</vt:lpstr>
      <vt:lpstr>Przykłady działań   w ramach realizacji zadań programu  „Szkoła dbająca  o bezpieczeństwo”</vt:lpstr>
      <vt:lpstr>Bezpieczna droga do szkoły</vt:lpstr>
      <vt:lpstr>Konkurs plastyczny Gazety Wrocławskiej „Moja droga do szkoły”</vt:lpstr>
      <vt:lpstr>Działalność koła „Caritas”</vt:lpstr>
      <vt:lpstr>Działalność świetlicy szkolnej</vt:lpstr>
      <vt:lpstr>    Atrakcyjna przerwa</vt:lpstr>
      <vt:lpstr>    Rzecznik Praw Ucznia  w czasie rozmów  z uczniami</vt:lpstr>
      <vt:lpstr>Slajd 35</vt:lpstr>
      <vt:lpstr>    Oferta zajęć pozalekcyjnych koła sportowe:</vt:lpstr>
      <vt:lpstr>    Oferta zajęć pozalekcyjnych zajęcia matematyczno-fizyczne:</vt:lpstr>
      <vt:lpstr>    Oferta zajęć pozalekcyjnych zajęcia humanistyczne:</vt:lpstr>
      <vt:lpstr>    Oferta zajęć pozalekcyjnych zajęcia biologiczno-chemiczne:</vt:lpstr>
      <vt:lpstr>    Oferta zajęć pozalekcyjnych zajęcia językowe:</vt:lpstr>
      <vt:lpstr>    Oferta zajęć pozalekcyjnych zajęcia stymulujące rozwój:</vt:lpstr>
    </vt:vector>
  </TitlesOfParts>
  <Company>nico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"BEZPIECZNA I PRZYJAZNA SZKOŁA BEZ ZAGROŻEŃ”  Prewencyjny program dla Zespołu Szkół nr 1 w Lubinie </dc:title>
  <dc:creator>mim</dc:creator>
  <cp:lastModifiedBy>ntt</cp:lastModifiedBy>
  <cp:revision>199</cp:revision>
  <dcterms:created xsi:type="dcterms:W3CDTF">2003-12-03T12:31:08Z</dcterms:created>
  <dcterms:modified xsi:type="dcterms:W3CDTF">2011-01-27T09:57:03Z</dcterms:modified>
</cp:coreProperties>
</file>